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mov" ContentType="video/quicktime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大家好，今天我想从 AI 产品经理的视角，分享一款我最近实际体验的产品——安克 AI 录音豆。</a:t>
            </a:r>
          </a:p>
          <a:p/>
          <a:p>
            <a:r>
              <a:t>我先讲</a:t>
            </a:r>
            <a:r>
              <a:rPr lang="zh-CN"/>
              <a:t>为什么</a:t>
            </a:r>
            <a:r>
              <a:t>。</a:t>
            </a:r>
          </a:p>
          <a:p>
            <a:r>
              <a:rPr lang="zh-CN"/>
              <a:t>前天</a:t>
            </a:r>
            <a:r>
              <a:t>我把录音豆放在教室最后一排，讲台上的电视正在播放声音。当时旁边有同学说，自己已经听不太清电视里在讲什么；但录音结束以后，我打开飞书，发现录音豆不仅把这段声音录了下来，而且成功转成了文字。</a:t>
            </a:r>
          </a:p>
          <a:p/>
          <a:p>
            <a:r>
              <a:t>这个结果让我思考：它到底只是一支体积更小的录音笔，还是一款真正的 AI 产品？</a:t>
            </a:r>
          </a:p>
          <a:p>
            <a:r>
              <a:t>从官方信息看，它单体大约 10 克，使用双全向麦克风，标称收音半径可达 5 米；硬件由安克负责，转写、纪要和知识问答等软件与 AI 能力主要由飞书提供。</a:t>
            </a:r>
          </a:p>
          <a:p>
            <a:r>
              <a:t>所以今天我不只介绍它有什么功能，而是想拆解三个问题：用户为什么需要它，AI </a:t>
            </a:r>
            <a:r>
              <a:rPr lang="zh-CN"/>
              <a:t>在哪</a:t>
            </a:r>
            <a:r>
              <a:t>创造价值，以及这条产品链路是否形成了闭环。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表面上看，它服务三类用户：需要上课记录的学生、经常开会的职场人，以及需要采访和整理素材的创作者。</a:t>
            </a:r>
          </a:p>
          <a:p>
            <a:r>
              <a:t>但是产品经理不能只停留在“身份分群”。如果用 JTBD（Jobs to Be Done，用户任务理论：不只看用户是谁，而是看用户在具体场景中真正想完成什么任务）的方式重新定义，这三类人其实在完成同一个任务：</a:t>
            </a:r>
          </a:p>
          <a:p>
            <a:r>
              <a:t>在无法分散现场注意力的情况下，把高密度的口语信息可靠地沉淀下来，并在之后快速找到重点。</a:t>
            </a:r>
          </a:p>
          <a:p>
            <a:r>
              <a:t>他们真正的痛点不是“没有录音工具”，而是注意力冲突。</a:t>
            </a:r>
          </a:p>
          <a:p>
            <a:r>
              <a:t>学生如果一直低头记笔记，就可能错过老师后面的内容；职场人如果把注意力都放在记录上，就会减少对讨论和决策的参与；创作者如果每次采访后都要重新听完整段录音，后期整理成本会非常高。</a:t>
            </a:r>
          </a:p>
          <a:p/>
          <a:p>
            <a:r>
              <a:t>所以，这款产品真正要替代的，不只是传统录音笔，而是“手机录音加人工整理”这套旧工作流。</a:t>
            </a:r>
          </a:p>
          <a:p>
            <a:r>
              <a:t>如果把它的价值主张压缩成一句话，就是：让用户专注当下，同时把现场信息转化为之后可以使用的知识。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接下来我们看它的 End-to-End（端到端：从声音采集一直覆盖到信息复用的完整过程）</a:t>
            </a:r>
            <a:r>
              <a:rPr lang="zh-CN"/>
              <a:t>工作</a:t>
            </a:r>
            <a:r>
              <a:t>链路。</a:t>
            </a:r>
          </a:p>
          <a:p/>
          <a:p>
            <a:r>
              <a:t>第一步是声音采集。用户可以把录音豆夹在衣服上、放在桌面上，或者独立完成录音，不需要一直占用手机。</a:t>
            </a:r>
          </a:p>
          <a:p>
            <a:r>
              <a:t>第二步是数据同步。录音内容进入飞书妙记，形成一份可以回听和定位的数字化记录。</a:t>
            </a:r>
          </a:p>
          <a:p>
            <a:r>
              <a:t>第三步是实时或会后转写，把非结构化的音频转换成文字。</a:t>
            </a:r>
          </a:p>
          <a:p>
            <a:r>
              <a:t>第四步是 AI 理解。系统继续提取主题、结论、待办事项和不同发言人的内容。</a:t>
            </a:r>
          </a:p>
          <a:p>
            <a:r>
              <a:t>第五步是知识复用。用户可以搜索、分享，或者继续向 AI 提问，比如：“老师今天讲了哪几个重点？”“会议最后决定由谁负责？”</a:t>
            </a:r>
          </a:p>
          <a:p/>
          <a:p>
            <a:r>
              <a:t>这里有一个重要变化：用户最终拿到的，不再是一段必须从头听到尾的录音，而是一份可搜索、可阅读、可协作、可提问的信息资料。</a:t>
            </a:r>
          </a:p>
          <a:p>
            <a:r>
              <a:t>从产品设计角度看，这就是从单点功能升级为完整 Workflow（工作流：用户完成目标时经历的一整套连续步骤），也就是从“记录工具”升级为“知识处理工具”。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接下来我用三张实际使用时的手机截图，快速验证刚才讲的工作流。大家不用记界面细节，只需要看清三个结果：声音有没有变成文字，文字能不能继续提问，以及系统能不能自动形成纪要。</a:t>
            </a:r>
          </a:p>
          <a:p>
            <a:r>
              <a:t>第一张是实时录音转文字。它的价值不只是“看见字幕”，而是让用户在现场就能判断：声音有没有采集成功，关键信息有没有明显听错。这里对应 AI Pipeline（AI 处理流水线：多项技术按顺序处理同一份数据）的 Input Layer（输入层：AI 开始处理前，先把原始声音可靠地采集进来）。输入稳定，后面的能力才有基础。</a:t>
            </a:r>
          </a:p>
          <a:p/>
          <a:p>
            <a:r>
              <a:t>第二张是 AI 提问。用户不必从头回听，而是可以直接问：“今天讲了哪几个重点？”“最后安排了哪些任务？”这一步把查找信息的成本，从人工拖动进度条，变成用自然语言直接检索。</a:t>
            </a:r>
          </a:p>
          <a:p/>
          <a:p>
            <a:r>
              <a:t>第三张是实时纪要。系统把长段内容整理成主题、结论和待办，用户可以先扫一遍纪要，再回到原文核验关键细节。这就缩短了 Time to Value（价值实现时间：用户从开始使用到拿到第一份可用结果需要多久）。</a:t>
            </a:r>
          </a:p>
          <a:p/>
          <a:p>
            <a:r>
              <a:t>所以这一页真正要看的，不是界面上有几个 AI 按钮，而是“采集—转写—整理—提问”之间有没有断点。这里的 Aha Moment（价值顿悟时刻：用户第一次明确感受到产品价值的瞬间），不是看到录音文件，而是发现自己可以直接使用录音里的信息。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技术这一页看起来名词很多，但我们可以把它理解成六件很直白的事：先听得清，再找到人声，然后转成文字、区分发言人、提炼重点，最后基于原文回答问题。专业上，这叫 AI Pipeline（AI 处理流水线：多项技术按固定顺序协作，前一步的结果会交给后一步）。</a:t>
            </a:r>
          </a:p>
          <a:p/>
          <a:p>
            <a:r>
              <a:t>第一件事是听得清。麦克风负责采集，降噪和人声增强负责让人的声音更突出。第二件事是找到人声，VAD（Voice Activity Detection，语音活动检测：判断哪一段真的有人说话）会跳过静音和无效片段。</a:t>
            </a:r>
          </a:p>
          <a:p/>
          <a:p>
            <a:r>
              <a:t>第三件事是转成文字，ASR（Automatic Speech Recognition，自动语音识别：把声音转成可阅读的文字）负责这一步，也会处理标点、数字格式和中英文混合内容。</a:t>
            </a:r>
          </a:p>
          <a:p/>
          <a:p>
            <a:r>
              <a:t>第四件事是区分发言人。Speaker Diarization（说话人分离：判断不同时间段分别是谁在说话）先把发言切开；如果再结合声纹，才可能把“发言人一”对应到具体姓名。</a:t>
            </a:r>
          </a:p>
          <a:p/>
          <a:p>
            <a:r>
              <a:t>第五件事是提炼重点。LLM（Large Language Model，大语言模型：理解文字并生成摘要或答案）会整理主题、关键结论和 Action Items（待办事项：从内容中找出接下来要由谁做什么）。</a:t>
            </a:r>
          </a:p>
          <a:p/>
          <a:p>
            <a:r>
              <a:t>第六件事是有依据地回答。RAG（Retrieval-Augmented Generation，检索增强生成：先从录音文字里找相关原文，再让模型根据原文回答）能减少模型凭空作答。直白地说，就是“先翻资料，再回答问题”。</a:t>
            </a:r>
          </a:p>
          <a:p/>
          <a:p>
            <a:r>
              <a:t>所以，这款产品的 AI 不是一个孤立按钮，而是一条连续链路。任何一环掉链子，用户最后看到的答案都会受影响。</a:t>
            </a:r>
          </a:p>
          <a:p/>
          <a:p>
            <a:r>
              <a:t>[Sources]</a:t>
            </a:r>
          </a:p>
          <a:p>
            <a:r>
              <a:t>- https://www.feishu.cn/content/article/7597268954498763996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这条 Pipeline（处理流水线）也带来了一个典型问题，叫 Error Propagation（误差传播：前一环节的错误会影响后续结果）。</a:t>
            </a:r>
          </a:p>
          <a:p/>
          <a:p>
            <a:r>
              <a:t>如果第一层收音不清楚，ASR 就可能把人名、数字或专业术语识别错误；错误的转写进入大语言模型以后，摘要即使写得很流畅，也可能是在“流畅地总结错误”。最终的 AI 问答还可能继续放大偏差，这就是 Cascading Errors（级联错误：错误沿着多层处理链路连续放大）。</a:t>
            </a:r>
          </a:p>
          <a:p/>
          <a:p>
            <a:r>
              <a:t>所以，我认同这款产品把硬件收音作为核心能力。硬件并不是 AI 外围的一层包装，而是在决定模型输入的数据质量。</a:t>
            </a:r>
          </a:p>
          <a:p/>
          <a:p>
            <a:r>
              <a:rPr lang="zh-CN"/>
              <a:t>作为</a:t>
            </a:r>
            <a:r>
              <a:t>这款产品的产品经理，我不会只关注设备销量和录音时长。我会看三组指标。</a:t>
            </a:r>
          </a:p>
          <a:p>
            <a:r>
              <a:t>第一组是模型效果指标，比如 ASR </a:t>
            </a:r>
            <a:r>
              <a:rPr lang="zh-CN"/>
              <a:t>语音识别的错误率，还有人声分离的错误率。</a:t>
            </a:r>
          </a:p>
          <a:p>
            <a:r>
              <a:t>第二组是生成质量指标，比如摘要的信息覆盖率、事实一致性和待办事项提取准确率，也就是模型的 Faithfulness（事实忠实度：生成内容是否与原始录音保持一致）。</a:t>
            </a:r>
          </a:p>
          <a:p>
            <a:r>
              <a:t>第三组是产品价值指标，比如用户多久获得第一份可用纪要、录音后有多少用户继续搜索或提问，以及这些纪要是否被分享和复用。</a:t>
            </a:r>
          </a:p>
          <a:p>
            <a:r>
              <a:t>因为只有后续复用行为发生，才能证明它真的把声音转化成了知识资产。</a:t>
            </a:r>
          </a:p>
          <a:p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再看它的差异化。</a:t>
            </a:r>
          </a:p>
          <a:p>
            <a:r>
              <a:t>手机录音的优势是零硬件成本，但收音位置不稳定，而且会占用手机；传统录音笔的录音能力可靠，但录完以后通常还要人工整理；纯软件会议助手擅长转写和总结，却依赖手机或会议软件提供音频入口。</a:t>
            </a:r>
          </a:p>
          <a:p>
            <a:r>
              <a:t>录音豆的产品策略，是把安克的硬件采集能力和飞书的 AI、文档及协作生态组合起来，形成端云协同的闭环。</a:t>
            </a:r>
          </a:p>
          <a:p/>
          <a:p>
            <a:r>
              <a:rPr lang="zh-CN"/>
              <a:t>所以我觉得它的商业模式就是，首先靠硬件让用户去使用产品，打开一个入口，然后加上它的订阅服务，就是它会赠送用户</a:t>
            </a:r>
            <a:r>
              <a:rPr lang="en-US" altLang="zh-CN"/>
              <a:t>6</a:t>
            </a:r>
            <a:r>
              <a:rPr lang="zh-CN" altLang="en-US"/>
              <a:t>个月的</a:t>
            </a:r>
            <a:r>
              <a:rPr lang="zh-CN" altLang="en-US"/>
              <a:t>飞书会员，降低他们首次体验门槛。然后体验完这个完整的工作流和</a:t>
            </a:r>
            <a:r>
              <a:rPr lang="en-US" altLang="zh-CN"/>
              <a:t>AI</a:t>
            </a:r>
            <a:r>
              <a:rPr lang="zh-CN" altLang="en-US"/>
              <a:t>链路之后，可能很多人就会习惯觉得它录得很好，或者是之前的录音都在这个里面，就会懒得去再换别的平台，别的软件平台，他就可能会选择飞书的续费。所以它是能够做到用户的新增和留存的，而且它的功能也能够做到降本和增效。也正是因为它送了这</a:t>
            </a:r>
            <a:r>
              <a:rPr lang="en-US" altLang="zh-CN"/>
              <a:t>6</a:t>
            </a:r>
            <a:r>
              <a:rPr lang="zh-CN" altLang="en-US"/>
              <a:t>个月会员，然后大家在第一次录音的时候，就可以快速的</a:t>
            </a:r>
            <a:r>
              <a:rPr lang="en-US" altLang="zh-CN"/>
              <a:t>get</a:t>
            </a:r>
            <a:r>
              <a:rPr lang="zh-CN" altLang="en-US"/>
              <a:t>到这个产品的核心价值，硬件加软件，然后快速地拿到一份可以用的知识资产。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>
                <a:sym typeface="+mn-ea"/>
              </a:rPr>
              <a:t>好的 AI 产品不能只展示能力，还要定义 Confidence Boundary（可信边界：明确哪些结果可以直接使用，哪些结果必须人工确认）。</a:t>
            </a:r>
            <a:endParaRPr>
              <a:sym typeface="+mn-ea"/>
            </a:endParaRPr>
          </a:p>
          <a:p>
            <a:r>
              <a:rPr lang="zh-CN">
                <a:sym typeface="+mn-ea"/>
              </a:rPr>
              <a:t>多</a:t>
            </a:r>
            <a:r>
              <a:t>人同时说话、强噪声、方言、专业术语和人名数字，都可能影响转写结果；大语言模型生成的摘要也可能遗漏信息，甚至产生 Hallucination（模型幻觉：模型生成了看似合理、但原始录音中并不存在的信息）。涉及合同、金额、任务负责人或关键决策时，用户仍然需要回到原始录音核对。</a:t>
            </a:r>
          </a:p>
          <a:p>
            <a:r>
              <a:t>录音数据进入云端以后，还涉及知情同意、隐私保护和企业数据安全。与飞书深度绑定既是优势，也意味着它对云服务和生态存在依赖。</a:t>
            </a:r>
          </a:p>
          <a:p/>
          <a:p>
            <a:r>
              <a:t>回到开头的问题：安克录音豆不是一支增加了 AI 功能的录音笔，而是一款通过端云协同，把非结构化语音转化为结构化知识资产的 AI 产品。</a:t>
            </a:r>
          </a:p>
          <a:p>
            <a:r>
              <a:t>用户买到的不是一段录音，而是一条从声音到知识的捷径。</a:t>
            </a:r>
            <a:r>
              <a:rPr lang="zh-CN"/>
              <a:t>以上是我今天的分享</a:t>
            </a:r>
            <a:r>
              <a:t>谢谢大家。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最后我把这次分享里最常见的六个行业黑话放在一起，方便大家建立一张术语地图。</a:t>
            </a:r>
          </a:p>
          <a:p/>
          <a:p>
            <a:r>
              <a:t>JTBD，也就是用户任务理论，提醒产品经理不要只看用户身份，而要看用户在具体场景里真正想完成什么。</a:t>
            </a:r>
          </a:p>
          <a:p/>
          <a:p>
            <a:r>
              <a:t>End-to-End，也就是端到端，指从声音输入一直到信息复用的完整过程，中间不能只优化某一个按钮。</a:t>
            </a:r>
          </a:p>
          <a:p/>
          <a:p>
            <a:r>
              <a:t>AI Pipeline，也就是 AI 处理流水线，表示多个技术模块按顺序协同，前一步的结果会成为后一步的输入。</a:t>
            </a:r>
          </a:p>
          <a:p/>
          <a:p>
            <a:r>
              <a:t>ASR，也就是自动语音识别，负责把声音转成文字。</a:t>
            </a:r>
          </a:p>
          <a:p/>
          <a:p>
            <a:r>
              <a:t>Speaker Diarization，也就是“说话人分离”，负责判断谁在什么时候说话。</a:t>
            </a:r>
          </a:p>
          <a:p/>
          <a:p>
            <a:r>
              <a:t>RAG，也就是检索增强生成，简单说就是先从原始资料里找证据，再让模型根据证据回答。</a:t>
            </a:r>
          </a:p>
          <a:p/>
          <a:p>
            <a:r>
              <a:t>这六个词可以串成一句话：围绕用户任务，设计一条端到端的 AI 流水线，先用 ASR 和说话人分离整理内容，再用 RAG 帮用户找到答案。</a:t>
            </a:r>
          </a:p>
          <a:p/>
          <a:p>
            <a:r>
              <a:t>[Sources]</a:t>
            </a:r>
          </a:p>
          <a:p>
            <a:r>
              <a:t>- Source presentation: slides 2, 3, and 5.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media" Target="../media/media1.mov"/><Relationship Id="rId3" Type="http://schemas.openxmlformats.org/officeDocument/2006/relationships/video" Target="../media/media1.mov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" name="矩形 24"/>
          <p:cNvSpPr>
            <a:spLocks noGrp="1"/>
          </p:cNvSpPr>
          <p:nvPr/>
        </p:nvSpPr>
        <p:spPr>
          <a:xfrm>
            <a:off x="0" y="0"/>
            <a:ext cx="5095875" cy="6858000"/>
          </a:xfrm>
          <a:prstGeom prst="rect">
            <a:avLst/>
          </a:prstGeom>
          <a:solidFill>
            <a:srgbClr val="DCE3DA"/>
          </a:solidFill>
          <a:ln w="0">
            <a:solidFill>
              <a:srgbClr val="DCE3DA"/>
            </a:solidFill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>
            <a:off x="552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5E7162"/>
          </a:solidFill>
          <a:ln w="9525">
            <a:solidFill>
              <a:srgbClr val="5E7162"/>
            </a:solidFill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52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1">
                <a:solidFill>
                  <a:srgbClr val="FAF9F6"/>
                </a:solidFill>
              </a:defRPr>
            </a:pPr>
            <a:r>
              <a:rPr sz="1200" b="1">
                <a:solidFill>
                  <a:srgbClr val="FAF9F6"/>
                </a:solidFill>
              </a:rPr>
              <a:t>实测介绍</a:t>
            </a:r>
            <a:endParaRPr sz="1200" b="1">
              <a:solidFill>
                <a:srgbClr val="FAF9F6"/>
              </a:solidFill>
            </a:endParaRPr>
          </a:p>
        </p:txBody>
      </p:sp>
      <p:sp>
        <p:nvSpPr>
          <p:cNvPr id="4" name="圆角矩形 3"/>
          <p:cNvSpPr>
            <a:spLocks noGrp="1"/>
          </p:cNvSpPr>
          <p:nvPr/>
        </p:nvSpPr>
        <p:spPr>
          <a:xfrm>
            <a:off x="1924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1924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用户任务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6" name="圆角矩形 5"/>
          <p:cNvSpPr>
            <a:spLocks noGrp="1"/>
          </p:cNvSpPr>
          <p:nvPr/>
        </p:nvSpPr>
        <p:spPr>
          <a:xfrm>
            <a:off x="3295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3295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完整工作流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46672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46672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功能截图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60388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60388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AI技术链路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7410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410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误差与指标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8782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8782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差异与商业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10153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10153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边界与结论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1162050"/>
            <a:ext cx="38576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3900" b="1">
                <a:solidFill>
                  <a:srgbClr val="3F4140"/>
                </a:solidFill>
              </a:defRPr>
            </a:pPr>
            <a:r>
              <a:rPr sz="3900" b="1">
                <a:solidFill>
                  <a:srgbClr val="3F4140"/>
                </a:solidFill>
              </a:rPr>
              <a:t>安克 AI 录音豆</a:t>
            </a:r>
            <a:endParaRPr sz="3900" b="1">
              <a:solidFill>
                <a:srgbClr val="3F4140"/>
              </a:solidFill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628650" y="2152650"/>
            <a:ext cx="3714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0">
                <a:solidFill>
                  <a:srgbClr val="5E7162"/>
                </a:solidFill>
              </a:defRPr>
            </a:pPr>
            <a:r>
              <a:rPr sz="1875" b="0">
                <a:solidFill>
                  <a:srgbClr val="5E7162"/>
                </a:solidFill>
              </a:rPr>
              <a:t>从声音采集，到知识复用</a:t>
            </a:r>
            <a:endParaRPr sz="1875" b="0">
              <a:solidFill>
                <a:srgbClr val="5E7162"/>
              </a:solidFill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628650" y="2952750"/>
            <a:ext cx="3124200" cy="28575"/>
          </a:xfrm>
          <a:prstGeom prst="rect">
            <a:avLst/>
          </a:prstGeom>
          <a:solidFill>
            <a:srgbClr val="879987"/>
          </a:solidFill>
          <a:ln w="0">
            <a:solidFill>
              <a:srgbClr val="879987"/>
            </a:solidFill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628650" y="3333750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00" b="0">
                <a:solidFill>
                  <a:srgbClr val="3F4140"/>
                </a:solidFill>
              </a:defRPr>
            </a:pPr>
            <a:r>
              <a:rPr sz="1800" b="0">
                <a:solidFill>
                  <a:srgbClr val="3F4140"/>
                </a:solidFill>
              </a:rPr>
              <a:t>一次教室后排实测，</a:t>
            </a:r>
            <a:endParaRPr sz="1800" b="0">
              <a:solidFill>
                <a:srgbClr val="3F4140"/>
              </a:solidFill>
            </a:endParaRPr>
          </a:p>
          <a:p>
            <a:pPr algn="l">
              <a:buNone/>
              <a:defRPr sz="1800" b="0">
                <a:solidFill>
                  <a:srgbClr val="3F4140"/>
                </a:solidFill>
              </a:defRPr>
            </a:pPr>
            <a:r>
              <a:rPr sz="1800" b="0">
                <a:solidFill>
                  <a:srgbClr val="3F4140"/>
                </a:solidFill>
              </a:rPr>
              <a:t>拆解它的用户价值、AI链路与产品边界。</a:t>
            </a:r>
            <a:endParaRPr sz="1800" b="0">
              <a:solidFill>
                <a:srgbClr val="3F4140"/>
              </a:solidFill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628650" y="5638800"/>
            <a:ext cx="238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AI产品经理视角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23" name="圆角矩形 22"/>
          <p:cNvSpPr>
            <a:spLocks noGrp="1"/>
          </p:cNvSpPr>
          <p:nvPr/>
        </p:nvSpPr>
        <p:spPr>
          <a:xfrm>
            <a:off x="5476875" y="552450"/>
            <a:ext cx="6143625" cy="5753100"/>
          </a:xfrm>
          <a:prstGeom prst="roundRect">
            <a:avLst>
              <a:gd name="adj" fmla="val 2980"/>
            </a:avLst>
          </a:prstGeom>
          <a:solidFill>
            <a:srgbClr val="ECEAE4"/>
          </a:solidFill>
          <a:ln w="0">
            <a:solidFill>
              <a:srgbClr val="ECEAE4"/>
            </a:solidFill>
            <a:prstDash val="solid"/>
          </a:ln>
        </p:spPr>
      </p:sp>
      <p:pic>
        <p:nvPicPr>
          <p:cNvPr id="50" name="图片 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8195" y="723900"/>
            <a:ext cx="4620986" cy="53911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" name="圆角矩形 30"/>
          <p:cNvSpPr>
            <a:spLocks noGrp="1"/>
          </p:cNvSpPr>
          <p:nvPr/>
        </p:nvSpPr>
        <p:spPr>
          <a:xfrm>
            <a:off x="552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2" name="矩形 1"/>
          <p:cNvSpPr>
            <a:spLocks noGrp="1"/>
          </p:cNvSpPr>
          <p:nvPr/>
        </p:nvSpPr>
        <p:spPr>
          <a:xfrm>
            <a:off x="552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实测介绍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3" name="圆角矩形 2"/>
          <p:cNvSpPr>
            <a:spLocks noGrp="1"/>
          </p:cNvSpPr>
          <p:nvPr/>
        </p:nvSpPr>
        <p:spPr>
          <a:xfrm>
            <a:off x="1924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5E7162"/>
          </a:solidFill>
          <a:ln w="9525">
            <a:solidFill>
              <a:srgbClr val="5E7162"/>
            </a:solidFill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1924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1">
                <a:solidFill>
                  <a:srgbClr val="FAF9F6"/>
                </a:solidFill>
              </a:defRPr>
            </a:pPr>
            <a:r>
              <a:rPr sz="1200" b="1">
                <a:solidFill>
                  <a:srgbClr val="FAF9F6"/>
                </a:solidFill>
              </a:rPr>
              <a:t>用户任务</a:t>
            </a:r>
            <a:endParaRPr sz="1200" b="1">
              <a:solidFill>
                <a:srgbClr val="FAF9F6"/>
              </a:solidFill>
            </a:endParaRPr>
          </a:p>
        </p:txBody>
      </p:sp>
      <p:sp>
        <p:nvSpPr>
          <p:cNvPr id="5" name="圆角矩形 4"/>
          <p:cNvSpPr>
            <a:spLocks noGrp="1"/>
          </p:cNvSpPr>
          <p:nvPr/>
        </p:nvSpPr>
        <p:spPr>
          <a:xfrm>
            <a:off x="3295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3295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完整工作流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7" name="圆角矩形 6"/>
          <p:cNvSpPr>
            <a:spLocks noGrp="1"/>
          </p:cNvSpPr>
          <p:nvPr/>
        </p:nvSpPr>
        <p:spPr>
          <a:xfrm>
            <a:off x="46672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46672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功能截图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60388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60388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AI技术链路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7410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7410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误差与指标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8782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782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差异与商业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10153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10153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边界与结论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571500" y="102870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5E7162"/>
                </a:solidFill>
              </a:defRPr>
            </a:pPr>
            <a:r>
              <a:rPr lang="en-US" sz="1500" b="1">
                <a:solidFill>
                  <a:srgbClr val="5E7162"/>
                </a:solidFill>
              </a:rPr>
              <a:t>JTBD</a:t>
            </a:r>
            <a:r>
              <a:rPr sz="1500" b="1">
                <a:solidFill>
                  <a:srgbClr val="5E7162"/>
                </a:solidFill>
              </a:rPr>
              <a:t>共同任务</a:t>
            </a:r>
            <a:endParaRPr sz="1500" b="1">
              <a:solidFill>
                <a:srgbClr val="5E7162"/>
              </a:solidFill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571500" y="1543050"/>
            <a:ext cx="4000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400" b="0">
                <a:solidFill>
                  <a:srgbClr val="3F4140"/>
                </a:solidFill>
              </a:defRPr>
            </a:pPr>
            <a:r>
              <a:rPr sz="2400" b="0">
                <a:solidFill>
                  <a:srgbClr val="3F4140"/>
                </a:solidFill>
              </a:rPr>
              <a:t>在无法分散注意力时，</a:t>
            </a:r>
            <a:endParaRPr sz="2400" b="0">
              <a:solidFill>
                <a:srgbClr val="3F4140"/>
              </a:solidFill>
            </a:endParaRPr>
          </a:p>
          <a:p>
            <a:pPr algn="l">
              <a:buNone/>
              <a:defRPr sz="2400" b="0">
                <a:solidFill>
                  <a:srgbClr val="3F4140"/>
                </a:solidFill>
              </a:defRPr>
            </a:pPr>
            <a:r>
              <a:rPr sz="2400" b="0">
                <a:solidFill>
                  <a:srgbClr val="3F4140"/>
                </a:solidFill>
              </a:rPr>
              <a:t>可靠沉淀高密度口语信息</a:t>
            </a:r>
            <a:endParaRPr sz="2400" b="0">
              <a:solidFill>
                <a:srgbClr val="3F4140"/>
              </a:solidFill>
            </a:endParaRPr>
          </a:p>
          <a:p>
            <a:pPr algn="l">
              <a:buNone/>
              <a:defRPr sz="2400" b="0">
                <a:solidFill>
                  <a:srgbClr val="3F4140"/>
                </a:solidFill>
              </a:defRPr>
            </a:pPr>
            <a:r>
              <a:rPr sz="2400" b="0">
                <a:solidFill>
                  <a:srgbClr val="3F4140"/>
                </a:solidFill>
              </a:rPr>
              <a:t>并在之后快速找到重点。</a:t>
            </a:r>
            <a:endParaRPr sz="2400" b="0">
              <a:solidFill>
                <a:srgbClr val="3F4140"/>
              </a:solidFill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571500" y="3790950"/>
            <a:ext cx="3619500" cy="2000250"/>
          </a:xfrm>
          <a:prstGeom prst="roundRect">
            <a:avLst>
              <a:gd name="adj" fmla="val 6667"/>
            </a:avLst>
          </a:prstGeom>
          <a:solidFill>
            <a:srgbClr val="DCE3DA"/>
          </a:solidFill>
          <a:ln w="0">
            <a:solidFill>
              <a:srgbClr val="DCE3DA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838200" y="4095750"/>
            <a:ext cx="171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5E7162"/>
                </a:solidFill>
              </a:defRPr>
            </a:pPr>
            <a:r>
              <a:rPr sz="1500" b="1">
                <a:solidFill>
                  <a:srgbClr val="5E7162"/>
                </a:solidFill>
              </a:rPr>
              <a:t>核心矛盾</a:t>
            </a:r>
            <a:endParaRPr sz="1500" b="1">
              <a:solidFill>
                <a:srgbClr val="5E7162"/>
              </a:solidFill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838200" y="4667250"/>
            <a:ext cx="2857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00" b="0">
                <a:solidFill>
                  <a:srgbClr val="3F4140"/>
                </a:solidFill>
              </a:defRPr>
            </a:pPr>
            <a:r>
              <a:rPr sz="1800" b="0">
                <a:solidFill>
                  <a:srgbClr val="3F4140"/>
                </a:solidFill>
              </a:rPr>
              <a:t>认真听讲、参与讨论</a:t>
            </a:r>
            <a:endParaRPr sz="1800" b="0">
              <a:solidFill>
                <a:srgbClr val="3F4140"/>
              </a:solidFill>
            </a:endParaRPr>
          </a:p>
          <a:p>
            <a:pPr algn="l">
              <a:buNone/>
              <a:defRPr sz="1800" b="0">
                <a:solidFill>
                  <a:srgbClr val="3F4140"/>
                </a:solidFill>
              </a:defRPr>
            </a:pPr>
            <a:r>
              <a:rPr sz="1800" b="0">
                <a:solidFill>
                  <a:srgbClr val="3F4140"/>
                </a:solidFill>
              </a:rPr>
              <a:t>与完整记录之间的注意力冲突</a:t>
            </a:r>
            <a:endParaRPr sz="1800" b="0">
              <a:solidFill>
                <a:srgbClr val="3F4140"/>
              </a:solidFill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4953000" y="1028700"/>
            <a:ext cx="6667500" cy="1390650"/>
          </a:xfrm>
          <a:prstGeom prst="roundRect">
            <a:avLst>
              <a:gd name="adj" fmla="val 9589"/>
            </a:avLst>
          </a:prstGeom>
          <a:solidFill>
            <a:srgbClr val="DCE4E7"/>
          </a:solidFill>
          <a:ln w="0">
            <a:solidFill>
              <a:srgbClr val="DCE4E7"/>
            </a:solidFill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5257800" y="1352550"/>
            <a:ext cx="1238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100" b="1">
                <a:solidFill>
                  <a:srgbClr val="5E7581"/>
                </a:solidFill>
              </a:defRPr>
            </a:pPr>
            <a:r>
              <a:rPr sz="2100" b="1">
                <a:solidFill>
                  <a:srgbClr val="5E7581"/>
                </a:solidFill>
              </a:rPr>
              <a:t>学生</a:t>
            </a:r>
            <a:endParaRPr sz="2100" b="1">
              <a:solidFill>
                <a:srgbClr val="5E7581"/>
              </a:solidFill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6743700" y="1352550"/>
            <a:ext cx="4286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650" b="0">
                <a:solidFill>
                  <a:srgbClr val="3F4140"/>
                </a:solidFill>
              </a:defRPr>
            </a:pPr>
            <a:r>
              <a:rPr sz="1650" b="0">
                <a:solidFill>
                  <a:srgbClr val="3F4140"/>
                </a:solidFill>
              </a:rPr>
              <a:t>上课内容多，低头记笔记容易错过后续信息</a:t>
            </a:r>
            <a:endParaRPr sz="1650" b="0">
              <a:solidFill>
                <a:srgbClr val="3F4140"/>
              </a:solidFill>
            </a:endParaRPr>
          </a:p>
        </p:txBody>
      </p:sp>
      <p:sp>
        <p:nvSpPr>
          <p:cNvPr id="25" name="圆角矩形 24"/>
          <p:cNvSpPr>
            <a:spLocks noGrp="1"/>
          </p:cNvSpPr>
          <p:nvPr/>
        </p:nvSpPr>
        <p:spPr>
          <a:xfrm>
            <a:off x="4953000" y="2686050"/>
            <a:ext cx="6667500" cy="1390650"/>
          </a:xfrm>
          <a:prstGeom prst="roundRect">
            <a:avLst>
              <a:gd name="adj" fmla="val 9589"/>
            </a:avLst>
          </a:prstGeom>
          <a:solidFill>
            <a:srgbClr val="E8DDD6"/>
          </a:solidFill>
          <a:ln w="0">
            <a:solidFill>
              <a:srgbClr val="E8DDD6"/>
            </a:solidFill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5257800" y="3009900"/>
            <a:ext cx="1238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100" b="1">
                <a:solidFill>
                  <a:srgbClr val="8F6E60"/>
                </a:solidFill>
              </a:defRPr>
            </a:pPr>
            <a:r>
              <a:rPr sz="2100" b="1">
                <a:solidFill>
                  <a:srgbClr val="8F6E60"/>
                </a:solidFill>
              </a:rPr>
              <a:t>职场人</a:t>
            </a:r>
            <a:endParaRPr sz="2100" b="1">
              <a:solidFill>
                <a:srgbClr val="8F6E60"/>
              </a:solidFill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6743700" y="3009900"/>
            <a:ext cx="4286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650" b="0">
                <a:solidFill>
                  <a:srgbClr val="3F4140"/>
                </a:solidFill>
              </a:defRPr>
            </a:pPr>
            <a:r>
              <a:rPr sz="1650" b="0">
                <a:solidFill>
                  <a:srgbClr val="3F4140"/>
                </a:solidFill>
              </a:rPr>
              <a:t>会议结论、负责人和待办事项容易遗漏</a:t>
            </a:r>
            <a:endParaRPr sz="1650" b="0">
              <a:solidFill>
                <a:srgbClr val="3F4140"/>
              </a:solidFill>
            </a:endParaRPr>
          </a:p>
        </p:txBody>
      </p:sp>
      <p:sp>
        <p:nvSpPr>
          <p:cNvPr id="28" name="圆角矩形 27"/>
          <p:cNvSpPr>
            <a:spLocks noGrp="1"/>
          </p:cNvSpPr>
          <p:nvPr/>
        </p:nvSpPr>
        <p:spPr>
          <a:xfrm>
            <a:off x="4953000" y="4343400"/>
            <a:ext cx="6667500" cy="1390650"/>
          </a:xfrm>
          <a:prstGeom prst="roundRect">
            <a:avLst>
              <a:gd name="adj" fmla="val 9589"/>
            </a:avLst>
          </a:prstGeom>
          <a:solidFill>
            <a:srgbClr val="E4DEE3"/>
          </a:solidFill>
          <a:ln w="0">
            <a:solidFill>
              <a:srgbClr val="E4DEE3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5257800" y="4667250"/>
            <a:ext cx="1238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100" b="1">
                <a:solidFill>
                  <a:srgbClr val="756A73"/>
                </a:solidFill>
              </a:defRPr>
            </a:pPr>
            <a:r>
              <a:rPr sz="2100" b="1">
                <a:solidFill>
                  <a:srgbClr val="756A73"/>
                </a:solidFill>
              </a:rPr>
              <a:t>创作者</a:t>
            </a:r>
            <a:endParaRPr sz="2100" b="1">
              <a:solidFill>
                <a:srgbClr val="756A73"/>
              </a:solidFill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743700" y="4667250"/>
            <a:ext cx="4286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650" b="0">
                <a:solidFill>
                  <a:srgbClr val="3F4140"/>
                </a:solidFill>
              </a:defRPr>
            </a:pPr>
            <a:r>
              <a:rPr sz="1650" b="0">
                <a:solidFill>
                  <a:srgbClr val="3F4140"/>
                </a:solidFill>
              </a:rPr>
              <a:t>采访回听和素材整理占用大量后期时间</a:t>
            </a:r>
            <a:endParaRPr sz="1650" b="0">
              <a:solidFill>
                <a:srgbClr val="3F414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3D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5" name="圆角矩形 44"/>
          <p:cNvSpPr>
            <a:spLocks noGrp="1"/>
          </p:cNvSpPr>
          <p:nvPr/>
        </p:nvSpPr>
        <p:spPr>
          <a:xfrm>
            <a:off x="552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2" name="矩形 1"/>
          <p:cNvSpPr>
            <a:spLocks noGrp="1"/>
          </p:cNvSpPr>
          <p:nvPr/>
        </p:nvSpPr>
        <p:spPr>
          <a:xfrm>
            <a:off x="552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实测介绍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3" name="圆角矩形 2"/>
          <p:cNvSpPr>
            <a:spLocks noGrp="1"/>
          </p:cNvSpPr>
          <p:nvPr/>
        </p:nvSpPr>
        <p:spPr>
          <a:xfrm>
            <a:off x="1924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1924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用户任务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5" name="圆角矩形 4"/>
          <p:cNvSpPr>
            <a:spLocks noGrp="1"/>
          </p:cNvSpPr>
          <p:nvPr/>
        </p:nvSpPr>
        <p:spPr>
          <a:xfrm>
            <a:off x="3295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5E7162"/>
          </a:solidFill>
          <a:ln w="9525">
            <a:solidFill>
              <a:srgbClr val="5E7162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3295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1">
                <a:solidFill>
                  <a:srgbClr val="FAF9F6"/>
                </a:solidFill>
              </a:defRPr>
            </a:pPr>
            <a:r>
              <a:rPr sz="1200" b="1">
                <a:solidFill>
                  <a:srgbClr val="FAF9F6"/>
                </a:solidFill>
              </a:rPr>
              <a:t>完整工作流</a:t>
            </a:r>
            <a:endParaRPr sz="1200" b="1">
              <a:solidFill>
                <a:srgbClr val="FAF9F6"/>
              </a:solidFill>
            </a:endParaRPr>
          </a:p>
        </p:txBody>
      </p:sp>
      <p:sp>
        <p:nvSpPr>
          <p:cNvPr id="7" name="圆角矩形 6"/>
          <p:cNvSpPr>
            <a:spLocks noGrp="1"/>
          </p:cNvSpPr>
          <p:nvPr/>
        </p:nvSpPr>
        <p:spPr>
          <a:xfrm>
            <a:off x="46672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46672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功能截图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60388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60388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AI技术链路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7410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7410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误差与指标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8782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782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差异与商业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10153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10153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边界与结论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552450" y="876300"/>
            <a:ext cx="9810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00" b="1">
                <a:solidFill>
                  <a:srgbClr val="3F4140"/>
                </a:solidFill>
              </a:defRPr>
            </a:pPr>
            <a:r>
              <a:rPr sz="2700" b="1">
                <a:solidFill>
                  <a:srgbClr val="3F4140"/>
                </a:solidFill>
              </a:rPr>
              <a:t>一段录音，最终变成可阅读、可搜索、可提问的资料</a:t>
            </a:r>
            <a:endParaRPr sz="2700" b="1">
              <a:solidFill>
                <a:srgbClr val="3F4140"/>
              </a:solidFill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066800" y="3333750"/>
            <a:ext cx="9867900" cy="28575"/>
          </a:xfrm>
          <a:prstGeom prst="rect">
            <a:avLst/>
          </a:prstGeom>
          <a:solidFill>
            <a:srgbClr val="5E7162"/>
          </a:solidFill>
          <a:ln w="0">
            <a:solidFill>
              <a:srgbClr val="5E7162"/>
            </a:solidFill>
            <a:prstDash val="solid"/>
          </a:ln>
        </p:spPr>
      </p:sp>
      <p:sp>
        <p:nvSpPr>
          <p:cNvPr id="19" name="圆角矩形 18"/>
          <p:cNvSpPr>
            <a:spLocks noGrp="1"/>
          </p:cNvSpPr>
          <p:nvPr/>
        </p:nvSpPr>
        <p:spPr>
          <a:xfrm>
            <a:off x="590550" y="2114550"/>
            <a:ext cx="1962150" cy="2133600"/>
          </a:xfrm>
          <a:prstGeom prst="roundRect">
            <a:avLst>
              <a:gd name="adj" fmla="val 6796"/>
            </a:avLst>
          </a:prstGeom>
          <a:solidFill>
            <a:srgbClr val="FAF9F6"/>
          </a:solidFill>
          <a:ln w="9525">
            <a:solidFill>
              <a:srgbClr val="D1D5CF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781050" y="23241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5E7162"/>
          </a:solidFill>
          <a:ln w="0">
            <a:solidFill>
              <a:srgbClr val="5E7162"/>
            </a:solidFill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781050" y="2390775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00" b="1">
                <a:solidFill>
                  <a:srgbClr val="FAF9F6"/>
                </a:solidFill>
              </a:defRPr>
            </a:pPr>
            <a:r>
              <a:rPr sz="1500" b="1">
                <a:solidFill>
                  <a:srgbClr val="FAF9F6"/>
                </a:solidFill>
              </a:rPr>
              <a:t>1</a:t>
            </a:r>
            <a:endParaRPr sz="1500" b="1">
              <a:solidFill>
                <a:srgbClr val="FAF9F6"/>
              </a:solidFill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781050" y="2971800"/>
            <a:ext cx="1638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>
                <a:solidFill>
                  <a:srgbClr val="3F4140"/>
                </a:solidFill>
              </a:defRPr>
            </a:pPr>
            <a:r>
              <a:rPr sz="1725" b="1">
                <a:solidFill>
                  <a:srgbClr val="3F4140"/>
                </a:solidFill>
              </a:rPr>
              <a:t>声音采集</a:t>
            </a:r>
            <a:endParaRPr sz="1725" b="1">
              <a:solidFill>
                <a:srgbClr val="3F4140"/>
              </a:solidFill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781050" y="363855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硬件入口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2857500" y="2114550"/>
            <a:ext cx="1962150" cy="2133600"/>
          </a:xfrm>
          <a:prstGeom prst="roundRect">
            <a:avLst>
              <a:gd name="adj" fmla="val 6796"/>
            </a:avLst>
          </a:prstGeom>
          <a:solidFill>
            <a:srgbClr val="EEF0EB"/>
          </a:solidFill>
          <a:ln w="9525">
            <a:solidFill>
              <a:srgbClr val="D1D5CF"/>
            </a:solidFill>
            <a:prstDash val="solid"/>
          </a:ln>
        </p:spPr>
      </p:sp>
      <p:sp>
        <p:nvSpPr>
          <p:cNvPr id="25" name="圆角矩形 24"/>
          <p:cNvSpPr>
            <a:spLocks noGrp="1"/>
          </p:cNvSpPr>
          <p:nvPr/>
        </p:nvSpPr>
        <p:spPr>
          <a:xfrm>
            <a:off x="3048000" y="23241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8299A6"/>
          </a:solidFill>
          <a:ln w="0">
            <a:solidFill>
              <a:srgbClr val="8299A6"/>
            </a:solidFill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3048000" y="2390775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00" b="1">
                <a:solidFill>
                  <a:srgbClr val="FAF9F6"/>
                </a:solidFill>
              </a:defRPr>
            </a:pPr>
            <a:r>
              <a:rPr sz="1500" b="1">
                <a:solidFill>
                  <a:srgbClr val="FAF9F6"/>
                </a:solidFill>
              </a:rPr>
              <a:t>2</a:t>
            </a:r>
            <a:endParaRPr sz="1500" b="1">
              <a:solidFill>
                <a:srgbClr val="FAF9F6"/>
              </a:solidFill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3048000" y="2971800"/>
            <a:ext cx="1638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>
                <a:solidFill>
                  <a:srgbClr val="3F4140"/>
                </a:solidFill>
              </a:defRPr>
            </a:pPr>
            <a:r>
              <a:rPr sz="1725" b="1">
                <a:solidFill>
                  <a:srgbClr val="3F4140"/>
                </a:solidFill>
              </a:rPr>
              <a:t>同步飞书</a:t>
            </a:r>
            <a:endParaRPr sz="1725" b="1">
              <a:solidFill>
                <a:srgbClr val="3F4140"/>
              </a:solidFill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3048000" y="363855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进入妙记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29" name="圆角矩形 28"/>
          <p:cNvSpPr>
            <a:spLocks noGrp="1"/>
          </p:cNvSpPr>
          <p:nvPr/>
        </p:nvSpPr>
        <p:spPr>
          <a:xfrm>
            <a:off x="5124450" y="2114550"/>
            <a:ext cx="1962150" cy="2133600"/>
          </a:xfrm>
          <a:prstGeom prst="roundRect">
            <a:avLst>
              <a:gd name="adj" fmla="val 6796"/>
            </a:avLst>
          </a:prstGeom>
          <a:solidFill>
            <a:srgbClr val="FAF9F6"/>
          </a:solidFill>
          <a:ln w="9525">
            <a:solidFill>
              <a:srgbClr val="D1D5CF"/>
            </a:solidFill>
            <a:prstDash val="solid"/>
          </a:ln>
        </p:spPr>
      </p:sp>
      <p:sp>
        <p:nvSpPr>
          <p:cNvPr id="30" name="圆角矩形 29"/>
          <p:cNvSpPr>
            <a:spLocks noGrp="1"/>
          </p:cNvSpPr>
          <p:nvPr/>
        </p:nvSpPr>
        <p:spPr>
          <a:xfrm>
            <a:off x="5314950" y="23241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8299A6"/>
          </a:solidFill>
          <a:ln w="0">
            <a:solidFill>
              <a:srgbClr val="8299A6"/>
            </a:solidFill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5314950" y="2390775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00" b="1">
                <a:solidFill>
                  <a:srgbClr val="FAF9F6"/>
                </a:solidFill>
              </a:defRPr>
            </a:pPr>
            <a:r>
              <a:rPr sz="1500" b="1">
                <a:solidFill>
                  <a:srgbClr val="FAF9F6"/>
                </a:solidFill>
              </a:rPr>
              <a:t>3</a:t>
            </a:r>
            <a:endParaRPr sz="1500" b="1">
              <a:solidFill>
                <a:srgbClr val="FAF9F6"/>
              </a:solidFill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5314950" y="2971800"/>
            <a:ext cx="1638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>
                <a:solidFill>
                  <a:srgbClr val="3F4140"/>
                </a:solidFill>
              </a:defRPr>
            </a:pPr>
            <a:r>
              <a:rPr sz="1725" b="1">
                <a:solidFill>
                  <a:srgbClr val="3F4140"/>
                </a:solidFill>
              </a:rPr>
              <a:t>语音识别</a:t>
            </a:r>
            <a:endParaRPr sz="1725" b="1">
              <a:solidFill>
                <a:srgbClr val="3F4140"/>
              </a:solidFill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5314950" y="363855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声音变文字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34" name="圆角矩形 33"/>
          <p:cNvSpPr>
            <a:spLocks noGrp="1"/>
          </p:cNvSpPr>
          <p:nvPr/>
        </p:nvSpPr>
        <p:spPr>
          <a:xfrm>
            <a:off x="7391400" y="2114550"/>
            <a:ext cx="1962150" cy="2133600"/>
          </a:xfrm>
          <a:prstGeom prst="roundRect">
            <a:avLst>
              <a:gd name="adj" fmla="val 6796"/>
            </a:avLst>
          </a:prstGeom>
          <a:solidFill>
            <a:srgbClr val="EEF0EB"/>
          </a:solidFill>
          <a:ln w="9525">
            <a:solidFill>
              <a:srgbClr val="D1D5CF"/>
            </a:solidFill>
            <a:prstDash val="solid"/>
          </a:ln>
        </p:spPr>
      </p:sp>
      <p:sp>
        <p:nvSpPr>
          <p:cNvPr id="35" name="圆角矩形 34"/>
          <p:cNvSpPr>
            <a:spLocks noGrp="1"/>
          </p:cNvSpPr>
          <p:nvPr/>
        </p:nvSpPr>
        <p:spPr>
          <a:xfrm>
            <a:off x="7581900" y="23241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8299A6"/>
          </a:solidFill>
          <a:ln w="0">
            <a:solidFill>
              <a:srgbClr val="8299A6"/>
            </a:solidFill>
            <a:prstDash val="solid"/>
          </a:ln>
        </p:spPr>
      </p:sp>
      <p:sp>
        <p:nvSpPr>
          <p:cNvPr id="36" name="矩形 35"/>
          <p:cNvSpPr>
            <a:spLocks noGrp="1"/>
          </p:cNvSpPr>
          <p:nvPr/>
        </p:nvSpPr>
        <p:spPr>
          <a:xfrm>
            <a:off x="7581900" y="2390775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00" b="1">
                <a:solidFill>
                  <a:srgbClr val="FAF9F6"/>
                </a:solidFill>
              </a:defRPr>
            </a:pPr>
            <a:r>
              <a:rPr sz="1500" b="1">
                <a:solidFill>
                  <a:srgbClr val="FAF9F6"/>
                </a:solidFill>
              </a:rPr>
              <a:t>4</a:t>
            </a:r>
            <a:endParaRPr sz="1500" b="1">
              <a:solidFill>
                <a:srgbClr val="FAF9F6"/>
              </a:solidFill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7581900" y="2971800"/>
            <a:ext cx="1638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>
                <a:solidFill>
                  <a:srgbClr val="3F4140"/>
                </a:solidFill>
              </a:defRPr>
            </a:pPr>
            <a:r>
              <a:rPr sz="1725" b="1">
                <a:solidFill>
                  <a:srgbClr val="3F4140"/>
                </a:solidFill>
              </a:rPr>
              <a:t>大模型整理</a:t>
            </a:r>
            <a:endParaRPr sz="1725" b="1">
              <a:solidFill>
                <a:srgbClr val="3F4140"/>
              </a:solidFill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7581900" y="363855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摘要与待办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39" name="圆角矩形 38"/>
          <p:cNvSpPr>
            <a:spLocks noGrp="1"/>
          </p:cNvSpPr>
          <p:nvPr/>
        </p:nvSpPr>
        <p:spPr>
          <a:xfrm>
            <a:off x="9658350" y="2114550"/>
            <a:ext cx="1962150" cy="2133600"/>
          </a:xfrm>
          <a:prstGeom prst="roundRect">
            <a:avLst>
              <a:gd name="adj" fmla="val 6796"/>
            </a:avLst>
          </a:prstGeom>
          <a:solidFill>
            <a:srgbClr val="FAF9F6"/>
          </a:solidFill>
          <a:ln w="9525">
            <a:solidFill>
              <a:srgbClr val="D1D5CF"/>
            </a:solidFill>
            <a:prstDash val="solid"/>
          </a:ln>
        </p:spPr>
      </p:sp>
      <p:sp>
        <p:nvSpPr>
          <p:cNvPr id="40" name="圆角矩形 39"/>
          <p:cNvSpPr>
            <a:spLocks noGrp="1"/>
          </p:cNvSpPr>
          <p:nvPr/>
        </p:nvSpPr>
        <p:spPr>
          <a:xfrm>
            <a:off x="9848850" y="23241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5E7162"/>
          </a:solidFill>
          <a:ln w="0">
            <a:solidFill>
              <a:srgbClr val="5E7162"/>
            </a:solidFill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9848850" y="2390775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00" b="1">
                <a:solidFill>
                  <a:srgbClr val="FAF9F6"/>
                </a:solidFill>
              </a:defRPr>
            </a:pPr>
            <a:r>
              <a:rPr sz="1500" b="1">
                <a:solidFill>
                  <a:srgbClr val="FAF9F6"/>
                </a:solidFill>
              </a:rPr>
              <a:t>5</a:t>
            </a:r>
            <a:endParaRPr sz="1500" b="1">
              <a:solidFill>
                <a:srgbClr val="FAF9F6"/>
              </a:solidFill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9848850" y="2971800"/>
            <a:ext cx="16383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>
                <a:solidFill>
                  <a:srgbClr val="3F4140"/>
                </a:solidFill>
              </a:defRPr>
            </a:pPr>
            <a:r>
              <a:rPr sz="1725" b="1">
                <a:solidFill>
                  <a:srgbClr val="3F4140"/>
                </a:solidFill>
              </a:rPr>
              <a:t>知识复用</a:t>
            </a:r>
            <a:endParaRPr sz="1725" b="1">
              <a:solidFill>
                <a:srgbClr val="3F4140"/>
              </a:solidFill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9848850" y="363855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搜索与提问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44" name="矩形 43"/>
          <p:cNvSpPr>
            <a:spLocks noGrp="1"/>
          </p:cNvSpPr>
          <p:nvPr/>
        </p:nvSpPr>
        <p:spPr>
          <a:xfrm>
            <a:off x="762000" y="5048250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2025" b="1">
                <a:solidFill>
                  <a:srgbClr val="5E7162"/>
                </a:solidFill>
              </a:defRPr>
            </a:pPr>
            <a:r>
              <a:rPr sz="2025" b="1">
                <a:solidFill>
                  <a:srgbClr val="5E7162"/>
                </a:solidFill>
              </a:rPr>
              <a:t>产品价值发生在“采集—理解—复用”的</a:t>
            </a:r>
            <a:r>
              <a:rPr>
                <a:sym typeface="+mn-ea"/>
              </a:rPr>
              <a:t>End-to-End</a:t>
            </a:r>
            <a:r>
              <a:rPr lang="zh-CN">
                <a:sym typeface="+mn-ea"/>
              </a:rPr>
              <a:t>工作</a:t>
            </a:r>
            <a:r>
              <a:rPr sz="2025" b="1">
                <a:solidFill>
                  <a:srgbClr val="5E7162"/>
                </a:solidFill>
              </a:rPr>
              <a:t>链路，而不是某一个AI按钮。</a:t>
            </a:r>
            <a:endParaRPr sz="2025" b="1">
              <a:solidFill>
                <a:srgbClr val="5E716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4E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" name="圆角矩形 38"/>
          <p:cNvSpPr>
            <a:spLocks noGrp="1"/>
          </p:cNvSpPr>
          <p:nvPr/>
        </p:nvSpPr>
        <p:spPr>
          <a:xfrm>
            <a:off x="552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2" name="矩形 1"/>
          <p:cNvSpPr>
            <a:spLocks noGrp="1"/>
          </p:cNvSpPr>
          <p:nvPr/>
        </p:nvSpPr>
        <p:spPr>
          <a:xfrm>
            <a:off x="552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实测介绍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3" name="圆角矩形 2"/>
          <p:cNvSpPr>
            <a:spLocks noGrp="1"/>
          </p:cNvSpPr>
          <p:nvPr/>
        </p:nvSpPr>
        <p:spPr>
          <a:xfrm>
            <a:off x="1924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1924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用户任务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5" name="圆角矩形 4"/>
          <p:cNvSpPr>
            <a:spLocks noGrp="1"/>
          </p:cNvSpPr>
          <p:nvPr/>
        </p:nvSpPr>
        <p:spPr>
          <a:xfrm>
            <a:off x="3295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3295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完整工作流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7" name="圆角矩形 6"/>
          <p:cNvSpPr>
            <a:spLocks noGrp="1"/>
          </p:cNvSpPr>
          <p:nvPr/>
        </p:nvSpPr>
        <p:spPr>
          <a:xfrm>
            <a:off x="46672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5E7581"/>
          </a:solidFill>
          <a:ln w="9525">
            <a:solidFill>
              <a:srgbClr val="5E7581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46672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1">
                <a:solidFill>
                  <a:srgbClr val="FAF9F6"/>
                </a:solidFill>
              </a:defRPr>
            </a:pPr>
            <a:r>
              <a:rPr sz="1200" b="1">
                <a:solidFill>
                  <a:srgbClr val="FAF9F6"/>
                </a:solidFill>
              </a:rPr>
              <a:t>功能截图</a:t>
            </a:r>
            <a:endParaRPr sz="1200" b="1">
              <a:solidFill>
                <a:srgbClr val="FAF9F6"/>
              </a:solidFill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60388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60388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AI技术链路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7410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7410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误差与指标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8782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782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差异与商业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10153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10153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边界与结论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552450" y="838200"/>
            <a:ext cx="8572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625" b="1">
                <a:solidFill>
                  <a:srgbClr val="3F4140"/>
                </a:solidFill>
              </a:defRPr>
            </a:pPr>
            <a:r>
              <a:rPr sz="2625" b="1">
                <a:solidFill>
                  <a:srgbClr val="3F4140"/>
                </a:solidFill>
              </a:rPr>
              <a:t>三个截图，看清声音怎样变成可用信息</a:t>
            </a:r>
            <a:endParaRPr sz="2625" b="1">
              <a:solidFill>
                <a:srgbClr val="3F4140"/>
              </a:solidFill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1200150" y="1428750"/>
            <a:ext cx="2381250" cy="3752850"/>
          </a:xfrm>
          <a:prstGeom prst="roundRect">
            <a:avLst>
              <a:gd name="adj" fmla="val 11200"/>
            </a:avLst>
          </a:prstGeom>
          <a:solidFill>
            <a:srgbClr val="F8F7F3"/>
          </a:solidFill>
          <a:ln w="19050">
            <a:solidFill>
              <a:srgbClr val="5E7162"/>
            </a:solidFill>
            <a:prstDash val="solid"/>
          </a:ln>
        </p:spPr>
      </p:sp>
      <p:sp>
        <p:nvSpPr>
          <p:cNvPr id="19" name="圆角矩形 18"/>
          <p:cNvSpPr>
            <a:spLocks noGrp="1"/>
          </p:cNvSpPr>
          <p:nvPr/>
        </p:nvSpPr>
        <p:spPr>
          <a:xfrm>
            <a:off x="2105025" y="1581150"/>
            <a:ext cx="571500" cy="66675"/>
          </a:xfrm>
          <a:prstGeom prst="roundRect">
            <a:avLst>
              <a:gd name="adj" fmla="val 50000"/>
            </a:avLst>
          </a:prstGeom>
          <a:solidFill>
            <a:srgbClr val="5E7162"/>
          </a:solidFill>
          <a:ln w="0">
            <a:solidFill>
              <a:srgbClr val="5E7162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1390650" y="1809750"/>
            <a:ext cx="2000250" cy="2952750"/>
          </a:xfrm>
          <a:prstGeom prst="roundRect">
            <a:avLst>
              <a:gd name="adj" fmla="val 5714"/>
            </a:avLst>
          </a:prstGeom>
          <a:solidFill>
            <a:srgbClr val="DCE3DA"/>
          </a:solidFill>
          <a:ln w="9525">
            <a:solidFill>
              <a:srgbClr val="D1D1CB"/>
            </a:solidFill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1628775" y="30289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650" b="1">
                <a:solidFill>
                  <a:srgbClr val="5E7162"/>
                </a:solidFill>
              </a:defRPr>
            </a:pPr>
            <a:r>
              <a:rPr sz="1650" b="1">
                <a:solidFill>
                  <a:srgbClr val="5E7162"/>
                </a:solidFill>
              </a:rPr>
              <a:t>手机截图</a:t>
            </a:r>
            <a:endParaRPr sz="1650" b="1">
              <a:solidFill>
                <a:srgbClr val="5E7162"/>
              </a:solidFill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504950" y="3505200"/>
            <a:ext cx="17716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75" b="0">
                <a:solidFill>
                  <a:srgbClr val="6F7471"/>
                </a:solidFill>
              </a:defRPr>
            </a:pPr>
            <a:r>
              <a:rPr sz="1275" b="0">
                <a:solidFill>
                  <a:srgbClr val="6F7471"/>
                </a:solidFill>
              </a:rPr>
              <a:t>放入完整竖屏截图</a:t>
            </a:r>
            <a:endParaRPr sz="1275" b="0">
              <a:solidFill>
                <a:srgbClr val="6F7471"/>
              </a:solidFill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819150" y="5410200"/>
            <a:ext cx="3143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实时录音转文字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742950" y="5848350"/>
            <a:ext cx="32956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边录边看文字，及时确认有没有听错、漏记。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25" name="圆角矩形 24"/>
          <p:cNvSpPr>
            <a:spLocks noGrp="1"/>
          </p:cNvSpPr>
          <p:nvPr/>
        </p:nvSpPr>
        <p:spPr>
          <a:xfrm>
            <a:off x="5029200" y="1428750"/>
            <a:ext cx="2381250" cy="3752850"/>
          </a:xfrm>
          <a:prstGeom prst="roundRect">
            <a:avLst>
              <a:gd name="adj" fmla="val 11200"/>
            </a:avLst>
          </a:prstGeom>
          <a:solidFill>
            <a:srgbClr val="F8F7F3"/>
          </a:solidFill>
          <a:ln w="19050">
            <a:solidFill>
              <a:srgbClr val="756A73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5934075" y="1581150"/>
            <a:ext cx="571500" cy="66675"/>
          </a:xfrm>
          <a:prstGeom prst="roundRect">
            <a:avLst>
              <a:gd name="adj" fmla="val 50000"/>
            </a:avLst>
          </a:prstGeom>
          <a:solidFill>
            <a:srgbClr val="756A73"/>
          </a:solidFill>
          <a:ln w="0">
            <a:solidFill>
              <a:srgbClr val="756A73"/>
            </a:solidFill>
            <a:prstDash val="solid"/>
          </a:ln>
        </p:spPr>
      </p:sp>
      <p:sp>
        <p:nvSpPr>
          <p:cNvPr id="27" name="圆角矩形 26"/>
          <p:cNvSpPr>
            <a:spLocks noGrp="1"/>
          </p:cNvSpPr>
          <p:nvPr/>
        </p:nvSpPr>
        <p:spPr>
          <a:xfrm>
            <a:off x="5219700" y="1809750"/>
            <a:ext cx="2000250" cy="2952750"/>
          </a:xfrm>
          <a:prstGeom prst="roundRect">
            <a:avLst>
              <a:gd name="adj" fmla="val 5714"/>
            </a:avLst>
          </a:prstGeom>
          <a:solidFill>
            <a:srgbClr val="E4DEE3"/>
          </a:solidFill>
          <a:ln w="9525">
            <a:solidFill>
              <a:srgbClr val="D1D1CB"/>
            </a:solidFill>
            <a:prstDash val="solid"/>
          </a:ln>
        </p:spPr>
      </p:sp>
      <p:sp>
        <p:nvSpPr>
          <p:cNvPr id="28" name="矩形 27"/>
          <p:cNvSpPr>
            <a:spLocks noGrp="1"/>
          </p:cNvSpPr>
          <p:nvPr/>
        </p:nvSpPr>
        <p:spPr>
          <a:xfrm>
            <a:off x="5457825" y="30289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650" b="1">
                <a:solidFill>
                  <a:srgbClr val="756A73"/>
                </a:solidFill>
              </a:defRPr>
            </a:pPr>
            <a:r>
              <a:rPr sz="1650" b="1">
                <a:solidFill>
                  <a:srgbClr val="756A73"/>
                </a:solidFill>
              </a:rPr>
              <a:t>手机截图</a:t>
            </a:r>
            <a:endParaRPr sz="1650" b="1">
              <a:solidFill>
                <a:srgbClr val="756A73"/>
              </a:solidFill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5334000" y="3505200"/>
            <a:ext cx="17716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75" b="0">
                <a:solidFill>
                  <a:srgbClr val="6F7471"/>
                </a:solidFill>
              </a:defRPr>
            </a:pPr>
            <a:r>
              <a:rPr sz="1275" b="0">
                <a:solidFill>
                  <a:srgbClr val="6F7471"/>
                </a:solidFill>
              </a:rPr>
              <a:t>放入完整竖屏截图</a:t>
            </a:r>
            <a:endParaRPr sz="1275" b="0">
              <a:solidFill>
                <a:srgbClr val="6F7471"/>
              </a:solidFill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4648200" y="5410200"/>
            <a:ext cx="3143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AI 提问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4572000" y="5848350"/>
            <a:ext cx="32956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直接追问重点、结论、负责人和下一步。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32" name="圆角矩形 31"/>
          <p:cNvSpPr>
            <a:spLocks noGrp="1"/>
          </p:cNvSpPr>
          <p:nvPr/>
        </p:nvSpPr>
        <p:spPr>
          <a:xfrm>
            <a:off x="8858250" y="1428750"/>
            <a:ext cx="2381250" cy="3752850"/>
          </a:xfrm>
          <a:prstGeom prst="roundRect">
            <a:avLst>
              <a:gd name="adj" fmla="val 11200"/>
            </a:avLst>
          </a:prstGeom>
          <a:solidFill>
            <a:srgbClr val="F8F7F3"/>
          </a:solidFill>
          <a:ln w="19050">
            <a:solidFill>
              <a:srgbClr val="8F6E60"/>
            </a:solidFill>
            <a:prstDash val="solid"/>
          </a:ln>
        </p:spPr>
      </p:sp>
      <p:sp>
        <p:nvSpPr>
          <p:cNvPr id="33" name="圆角矩形 32"/>
          <p:cNvSpPr>
            <a:spLocks noGrp="1"/>
          </p:cNvSpPr>
          <p:nvPr/>
        </p:nvSpPr>
        <p:spPr>
          <a:xfrm>
            <a:off x="9763125" y="1581150"/>
            <a:ext cx="571500" cy="66675"/>
          </a:xfrm>
          <a:prstGeom prst="roundRect">
            <a:avLst>
              <a:gd name="adj" fmla="val 50000"/>
            </a:avLst>
          </a:prstGeom>
          <a:solidFill>
            <a:srgbClr val="8F6E60"/>
          </a:solidFill>
          <a:ln w="0">
            <a:solidFill>
              <a:srgbClr val="8F6E60"/>
            </a:solidFill>
            <a:prstDash val="solid"/>
          </a:ln>
        </p:spPr>
      </p:sp>
      <p:sp>
        <p:nvSpPr>
          <p:cNvPr id="34" name="圆角矩形 33"/>
          <p:cNvSpPr>
            <a:spLocks noGrp="1"/>
          </p:cNvSpPr>
          <p:nvPr/>
        </p:nvSpPr>
        <p:spPr>
          <a:xfrm>
            <a:off x="9048750" y="1809750"/>
            <a:ext cx="2000250" cy="2952750"/>
          </a:xfrm>
          <a:prstGeom prst="roundRect">
            <a:avLst>
              <a:gd name="adj" fmla="val 5714"/>
            </a:avLst>
          </a:prstGeom>
          <a:solidFill>
            <a:srgbClr val="E8DDD6"/>
          </a:solidFill>
          <a:ln w="9525">
            <a:solidFill>
              <a:srgbClr val="D1D1CB"/>
            </a:solidFill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9286875" y="30289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650" b="1">
                <a:solidFill>
                  <a:srgbClr val="8F6E60"/>
                </a:solidFill>
              </a:defRPr>
            </a:pPr>
            <a:r>
              <a:rPr sz="1650" b="1">
                <a:solidFill>
                  <a:srgbClr val="8F6E60"/>
                </a:solidFill>
              </a:rPr>
              <a:t>手机截图</a:t>
            </a:r>
            <a:endParaRPr sz="1650" b="1">
              <a:solidFill>
                <a:srgbClr val="8F6E60"/>
              </a:solidFill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9163050" y="3505200"/>
            <a:ext cx="17716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75" b="0">
                <a:solidFill>
                  <a:srgbClr val="6F7471"/>
                </a:solidFill>
              </a:defRPr>
            </a:pPr>
            <a:r>
              <a:rPr sz="1275" b="0">
                <a:solidFill>
                  <a:srgbClr val="6F7471"/>
                </a:solidFill>
              </a:rPr>
              <a:t>放入完整竖屏截图</a:t>
            </a:r>
            <a:endParaRPr sz="1275" b="0">
              <a:solidFill>
                <a:srgbClr val="6F7471"/>
              </a:solidFill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8477250" y="5410200"/>
            <a:ext cx="3143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实时纪要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8401050" y="5848350"/>
            <a:ext cx="32956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自动整理主题、结论和待办，减少会后返工。</a:t>
            </a:r>
            <a:endParaRPr sz="1350" b="0">
              <a:solidFill>
                <a:srgbClr val="6F7471"/>
              </a:solidFill>
            </a:endParaRPr>
          </a:p>
        </p:txBody>
      </p:sp>
      <p:pic>
        <p:nvPicPr>
          <p:cNvPr id="82" name="图片 40"/>
          <p:cNvPicPr>
            <a:picLocks noChangeAspect="1"/>
          </p:cNvPicPr>
          <p:nvPr/>
        </p:nvPicPr>
        <p:blipFill>
          <a:blip r:embed="rId1"/>
          <a:srcRect b="3815"/>
          <a:stretch>
            <a:fillRect/>
          </a:stretch>
        </p:blipFill>
        <p:spPr>
          <a:xfrm>
            <a:off x="5172710" y="1456690"/>
            <a:ext cx="2032000" cy="3700145"/>
          </a:xfrm>
          <a:prstGeom prst="rect">
            <a:avLst/>
          </a:prstGeom>
        </p:spPr>
      </p:pic>
      <p:pic>
        <p:nvPicPr>
          <p:cNvPr id="83" name="图片 41"/>
          <p:cNvPicPr>
            <a:picLocks noChangeAspect="1"/>
          </p:cNvPicPr>
          <p:nvPr/>
        </p:nvPicPr>
        <p:blipFill>
          <a:blip r:embed="rId2"/>
          <a:srcRect b="4852"/>
          <a:stretch>
            <a:fillRect/>
          </a:stretch>
        </p:blipFill>
        <p:spPr>
          <a:xfrm>
            <a:off x="9170670" y="1443990"/>
            <a:ext cx="1786890" cy="3698240"/>
          </a:xfrm>
          <a:prstGeom prst="rect">
            <a:avLst/>
          </a:prstGeom>
        </p:spPr>
      </p:pic>
      <p:pic>
        <p:nvPicPr>
          <p:cNvPr id="40" name="file_v3_00149_e60be2f4-a89e-4068-a7ec-743760ef62eg(1)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20165" y="1428750"/>
            <a:ext cx="2261235" cy="38398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D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2" name="圆角矩形 41"/>
          <p:cNvSpPr>
            <a:spLocks noGrp="1"/>
          </p:cNvSpPr>
          <p:nvPr/>
        </p:nvSpPr>
        <p:spPr>
          <a:xfrm>
            <a:off x="552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2" name="矩形 1"/>
          <p:cNvSpPr>
            <a:spLocks noGrp="1"/>
          </p:cNvSpPr>
          <p:nvPr/>
        </p:nvSpPr>
        <p:spPr>
          <a:xfrm>
            <a:off x="552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实测介绍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3" name="圆角矩形 2"/>
          <p:cNvSpPr>
            <a:spLocks noGrp="1"/>
          </p:cNvSpPr>
          <p:nvPr/>
        </p:nvSpPr>
        <p:spPr>
          <a:xfrm>
            <a:off x="1924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1924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用户任务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5" name="圆角矩形 4"/>
          <p:cNvSpPr>
            <a:spLocks noGrp="1"/>
          </p:cNvSpPr>
          <p:nvPr/>
        </p:nvSpPr>
        <p:spPr>
          <a:xfrm>
            <a:off x="3295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3295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完整工作流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7" name="圆角矩形 6"/>
          <p:cNvSpPr>
            <a:spLocks noGrp="1"/>
          </p:cNvSpPr>
          <p:nvPr/>
        </p:nvSpPr>
        <p:spPr>
          <a:xfrm>
            <a:off x="46672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46672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功能截图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60388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8F6E60"/>
          </a:solidFill>
          <a:ln w="9525">
            <a:solidFill>
              <a:srgbClr val="8F6E60"/>
            </a:solidFill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60388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1">
                <a:solidFill>
                  <a:srgbClr val="FAF9F6"/>
                </a:solidFill>
              </a:defRPr>
            </a:pPr>
            <a:r>
              <a:rPr sz="1200" b="1">
                <a:solidFill>
                  <a:srgbClr val="FAF9F6"/>
                </a:solidFill>
              </a:rPr>
              <a:t>AI技术链路</a:t>
            </a:r>
            <a:endParaRPr sz="1200" b="1">
              <a:solidFill>
                <a:srgbClr val="FAF9F6"/>
              </a:solidFill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7410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7410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误差与指标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8782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782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差异与商业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10153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10153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边界与结论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552450" y="876300"/>
            <a:ext cx="8572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850" b="1">
                <a:solidFill>
                  <a:srgbClr val="3F4140"/>
                </a:solidFill>
              </a:defRPr>
            </a:pPr>
            <a:r>
              <a:rPr>
                <a:sym typeface="+mn-ea"/>
              </a:rPr>
              <a:t>AI Pipeline</a:t>
            </a:r>
            <a:r>
              <a:rPr sz="2850" b="1">
                <a:solidFill>
                  <a:srgbClr val="3F4140"/>
                </a:solidFill>
              </a:rPr>
              <a:t>复杂技术，记成六件事就够了</a:t>
            </a:r>
            <a:endParaRPr sz="2850" b="1">
              <a:solidFill>
                <a:srgbClr val="3F4140"/>
              </a:solidFill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552450" y="180975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DCE3DA"/>
          </a:solidFill>
          <a:ln w="0">
            <a:solidFill>
              <a:srgbClr val="DCE3DA"/>
            </a:solidFill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762000" y="198120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01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762000" y="240030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先听得清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762000" y="291465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麦克风采集声音，再尽量压低噪声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4343400" y="180975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DCE4E7"/>
          </a:solidFill>
          <a:ln w="0">
            <a:solidFill>
              <a:srgbClr val="DCE4E7"/>
            </a:solidFill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4552950" y="198120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02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4552950" y="240030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VAD</a:t>
            </a:r>
            <a:r>
              <a:rPr sz="1875" b="1">
                <a:solidFill>
                  <a:srgbClr val="3F4140"/>
                </a:solidFill>
              </a:rPr>
              <a:t>找到人声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4552950" y="291465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判断哪里有人说话，跳过静音和空白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26" name="圆角矩形 25"/>
          <p:cNvSpPr>
            <a:spLocks noGrp="1"/>
          </p:cNvSpPr>
          <p:nvPr/>
        </p:nvSpPr>
        <p:spPr>
          <a:xfrm>
            <a:off x="8134350" y="180975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E4DEE3"/>
          </a:solidFill>
          <a:ln w="0">
            <a:solidFill>
              <a:srgbClr val="E4DEE3"/>
            </a:solidFill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8343900" y="198120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03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8343900" y="240030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t>ASR</a:t>
            </a:r>
            <a:r>
              <a:rPr sz="1875" b="1">
                <a:solidFill>
                  <a:srgbClr val="3F4140"/>
                </a:solidFill>
              </a:rPr>
              <a:t>转成文字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8343900" y="291465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把连续声音变成可阅读的文字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552450" y="381000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E7E0D5"/>
          </a:solidFill>
          <a:ln w="0">
            <a:solidFill>
              <a:srgbClr val="E7E0D5"/>
            </a:solidFill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762000" y="398145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04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762000" y="44005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t>Speaker Diarization</a:t>
            </a:r>
          </a:p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区分发言人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767715" y="5013325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标记谁在什么时候说了什么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34" name="圆角矩形 33"/>
          <p:cNvSpPr>
            <a:spLocks noGrp="1"/>
          </p:cNvSpPr>
          <p:nvPr/>
        </p:nvSpPr>
        <p:spPr>
          <a:xfrm>
            <a:off x="4343400" y="381000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DCE3DA"/>
          </a:solidFill>
          <a:ln w="0">
            <a:solidFill>
              <a:srgbClr val="DCE3DA"/>
            </a:solidFill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4552950" y="398145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05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4552950" y="44005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LLM</a:t>
            </a:r>
            <a:r>
              <a:rPr sz="1875" b="1">
                <a:solidFill>
                  <a:srgbClr val="3F4140"/>
                </a:solidFill>
              </a:rPr>
              <a:t>提炼重点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4552950" y="491490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整理主题、结论和待办事项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38" name="圆角矩形 37"/>
          <p:cNvSpPr>
            <a:spLocks noGrp="1"/>
          </p:cNvSpPr>
          <p:nvPr/>
        </p:nvSpPr>
        <p:spPr>
          <a:xfrm>
            <a:off x="8134350" y="381000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DCE4E7"/>
          </a:solidFill>
          <a:ln w="0">
            <a:solidFill>
              <a:srgbClr val="DCE4E7"/>
            </a:solidFill>
            <a:prstDash val="solid"/>
          </a:ln>
        </p:spPr>
      </p:sp>
      <p:sp>
        <p:nvSpPr>
          <p:cNvPr id="39" name="矩形 38"/>
          <p:cNvSpPr>
            <a:spLocks noGrp="1"/>
          </p:cNvSpPr>
          <p:nvPr/>
        </p:nvSpPr>
        <p:spPr>
          <a:xfrm>
            <a:off x="8343900" y="398145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06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8343900" y="44005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t>RAG</a:t>
            </a:r>
            <a:r>
              <a:rPr sz="1875" b="1">
                <a:solidFill>
                  <a:srgbClr val="3F4140"/>
                </a:solidFill>
              </a:rPr>
              <a:t>依据原文回答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8343900" y="491490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先找相关录音文字，再组织答案</a:t>
            </a:r>
            <a:endParaRPr sz="1350" b="0">
              <a:solidFill>
                <a:srgbClr val="6F747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EE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" name="圆角矩形 39"/>
          <p:cNvSpPr>
            <a:spLocks noGrp="1"/>
          </p:cNvSpPr>
          <p:nvPr/>
        </p:nvSpPr>
        <p:spPr>
          <a:xfrm>
            <a:off x="552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2" name="矩形 1"/>
          <p:cNvSpPr>
            <a:spLocks noGrp="1"/>
          </p:cNvSpPr>
          <p:nvPr/>
        </p:nvSpPr>
        <p:spPr>
          <a:xfrm>
            <a:off x="552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实测介绍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3" name="圆角矩形 2"/>
          <p:cNvSpPr>
            <a:spLocks noGrp="1"/>
          </p:cNvSpPr>
          <p:nvPr/>
        </p:nvSpPr>
        <p:spPr>
          <a:xfrm>
            <a:off x="1924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1924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用户任务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5" name="圆角矩形 4"/>
          <p:cNvSpPr>
            <a:spLocks noGrp="1"/>
          </p:cNvSpPr>
          <p:nvPr/>
        </p:nvSpPr>
        <p:spPr>
          <a:xfrm>
            <a:off x="3295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3295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完整工作流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7" name="圆角矩形 6"/>
          <p:cNvSpPr>
            <a:spLocks noGrp="1"/>
          </p:cNvSpPr>
          <p:nvPr/>
        </p:nvSpPr>
        <p:spPr>
          <a:xfrm>
            <a:off x="46672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46672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功能截图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60388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60388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AI技术链路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7410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756A73"/>
          </a:solidFill>
          <a:ln w="9525">
            <a:solidFill>
              <a:srgbClr val="756A73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7410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1">
                <a:solidFill>
                  <a:srgbClr val="FAF9F6"/>
                </a:solidFill>
              </a:defRPr>
            </a:pPr>
            <a:r>
              <a:rPr sz="1200" b="1">
                <a:solidFill>
                  <a:srgbClr val="FAF9F6"/>
                </a:solidFill>
              </a:rPr>
              <a:t>误差与指标</a:t>
            </a:r>
            <a:endParaRPr sz="1200" b="1">
              <a:solidFill>
                <a:srgbClr val="FAF9F6"/>
              </a:solidFill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8782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782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差异与商业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10153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10153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边界与结论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7" name="圆角矩形 16"/>
          <p:cNvSpPr>
            <a:spLocks noGrp="1"/>
          </p:cNvSpPr>
          <p:nvPr/>
        </p:nvSpPr>
        <p:spPr>
          <a:xfrm>
            <a:off x="552450" y="952500"/>
            <a:ext cx="5048250" cy="5200650"/>
          </a:xfrm>
          <a:prstGeom prst="roundRect">
            <a:avLst>
              <a:gd name="adj" fmla="val 3019"/>
            </a:avLst>
          </a:prstGeom>
          <a:solidFill>
            <a:srgbClr val="D6C7CE"/>
          </a:solidFill>
          <a:ln w="0">
            <a:solidFill>
              <a:srgbClr val="D6C7CE"/>
            </a:solidFill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>
            <a:off x="857250" y="1314450"/>
            <a:ext cx="3619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325" b="1">
                <a:solidFill>
                  <a:srgbClr val="3F4140"/>
                </a:solidFill>
              </a:defRPr>
            </a:pPr>
            <a:r>
              <a:rPr>
                <a:sym typeface="+mn-ea"/>
              </a:rPr>
              <a:t>Error Propagation</a:t>
            </a:r>
            <a:endParaRPr>
              <a:sym typeface="+mn-ea"/>
            </a:endParaRPr>
          </a:p>
          <a:p>
            <a:pPr algn="l">
              <a:buNone/>
              <a:defRPr sz="2325" b="1">
                <a:solidFill>
                  <a:srgbClr val="3F4140"/>
                </a:solidFill>
              </a:defRPr>
            </a:pPr>
            <a:r>
              <a:rPr sz="2325" b="1">
                <a:solidFill>
                  <a:srgbClr val="3F4140"/>
                </a:solidFill>
              </a:rPr>
              <a:t>误差会逐层放大</a:t>
            </a:r>
            <a:endParaRPr sz="2325" b="1">
              <a:solidFill>
                <a:srgbClr val="3F4140"/>
              </a:solidFill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857250" y="2286000"/>
            <a:ext cx="1571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950" b="1">
                <a:solidFill>
                  <a:srgbClr val="3F4140"/>
                </a:solidFill>
              </a:defRPr>
            </a:pPr>
            <a:r>
              <a:rPr lang="zh-CN" sz="1950" b="1">
                <a:solidFill>
                  <a:srgbClr val="3F4140"/>
                </a:solidFill>
              </a:rPr>
              <a:t>第一步</a:t>
            </a:r>
            <a:r>
              <a:rPr sz="1950" b="1">
                <a:solidFill>
                  <a:srgbClr val="3F4140"/>
                </a:solidFill>
              </a:rPr>
              <a:t>收音不清</a:t>
            </a:r>
            <a:endParaRPr sz="1950" b="1">
              <a:solidFill>
                <a:srgbClr val="3F4140"/>
              </a:solidFill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2571750" y="2286000"/>
            <a:ext cx="438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2100" b="0">
                <a:solidFill>
                  <a:srgbClr val="8B747F"/>
                </a:solidFill>
              </a:defRPr>
            </a:pPr>
            <a:r>
              <a:rPr sz="2100" b="0">
                <a:solidFill>
                  <a:srgbClr val="8B747F"/>
                </a:solidFill>
              </a:rPr>
              <a:t>→</a:t>
            </a:r>
            <a:endParaRPr sz="2100" b="0">
              <a:solidFill>
                <a:srgbClr val="8B747F"/>
              </a:solidFill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3143250" y="228600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950" b="1">
                <a:solidFill>
                  <a:srgbClr val="3F4140"/>
                </a:solidFill>
              </a:defRPr>
            </a:pPr>
            <a:r>
              <a:rPr lang="zh-CN" sz="1950" b="1">
                <a:solidFill>
                  <a:srgbClr val="3F4140"/>
                </a:solidFill>
              </a:rPr>
              <a:t>第三步</a:t>
            </a:r>
            <a:r>
              <a:rPr sz="1950" b="1">
                <a:solidFill>
                  <a:srgbClr val="3F4140"/>
                </a:solidFill>
              </a:rPr>
              <a:t>识别错字</a:t>
            </a:r>
            <a:endParaRPr sz="1950" b="1">
              <a:solidFill>
                <a:srgbClr val="3F4140"/>
              </a:solidFill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2619375" y="3009900"/>
            <a:ext cx="476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2100" b="0">
                <a:solidFill>
                  <a:srgbClr val="8B747F"/>
                </a:solidFill>
              </a:defRPr>
            </a:pPr>
            <a:r>
              <a:rPr sz="2100" b="0">
                <a:solidFill>
                  <a:srgbClr val="8B747F"/>
                </a:solidFill>
              </a:rPr>
              <a:t>↓</a:t>
            </a:r>
            <a:endParaRPr sz="2100" b="0">
              <a:solidFill>
                <a:srgbClr val="8B747F"/>
              </a:solidFill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736600" y="3638550"/>
            <a:ext cx="4786630" cy="7410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950" b="1">
                <a:solidFill>
                  <a:srgbClr val="3F4140"/>
                </a:solidFill>
              </a:defRPr>
            </a:pPr>
            <a:r>
              <a:rPr lang="zh-CN" sz="1950" b="1">
                <a:solidFill>
                  <a:srgbClr val="3F4140"/>
                </a:solidFill>
              </a:rPr>
              <a:t>第五步</a:t>
            </a:r>
            <a:r>
              <a:rPr sz="1950" b="1">
                <a:solidFill>
                  <a:srgbClr val="3F4140"/>
                </a:solidFill>
              </a:rPr>
              <a:t>摘要偏差  →  </a:t>
            </a:r>
            <a:r>
              <a:rPr lang="zh-CN" sz="1950" b="1">
                <a:solidFill>
                  <a:srgbClr val="3F4140"/>
                </a:solidFill>
              </a:rPr>
              <a:t>第六部</a:t>
            </a:r>
            <a:r>
              <a:rPr sz="1950" b="1">
                <a:solidFill>
                  <a:srgbClr val="3F4140"/>
                </a:solidFill>
              </a:rPr>
              <a:t>问答结论错误</a:t>
            </a:r>
            <a:endParaRPr sz="1950" b="1">
              <a:solidFill>
                <a:srgbClr val="3F4140"/>
              </a:solidFill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776605" y="4743450"/>
            <a:ext cx="3966845" cy="1042035"/>
          </a:xfrm>
          <a:prstGeom prst="roundRect">
            <a:avLst>
              <a:gd name="adj" fmla="val 12500"/>
            </a:avLst>
          </a:prstGeom>
          <a:solidFill>
            <a:srgbClr val="C2ADB6"/>
          </a:solidFill>
          <a:ln w="0">
            <a:solidFill>
              <a:srgbClr val="C2ADB6"/>
            </a:solidFill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810260" y="4924425"/>
            <a:ext cx="370459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75" b="1">
                <a:solidFill>
                  <a:srgbClr val="3F4140"/>
                </a:solidFill>
              </a:defRPr>
            </a:pPr>
            <a:r>
              <a:rPr>
                <a:sym typeface="+mn-ea"/>
              </a:rPr>
              <a:t>Cascading Error级联错误：</a:t>
            </a:r>
            <a:endParaRPr>
              <a:sym typeface="+mn-ea"/>
            </a:endParaRPr>
          </a:p>
          <a:p>
            <a:pPr algn="l">
              <a:buNone/>
              <a:defRPr sz="1575" b="1">
                <a:solidFill>
                  <a:srgbClr val="3F4140"/>
                </a:solidFill>
              </a:defRPr>
            </a:pPr>
            <a:r>
              <a:rPr sz="1575" b="1">
                <a:solidFill>
                  <a:srgbClr val="3F4140"/>
                </a:solidFill>
              </a:rPr>
              <a:t>人名、数字、专业术语</a:t>
            </a:r>
            <a:endParaRPr sz="1575" b="1">
              <a:solidFill>
                <a:srgbClr val="3F4140"/>
              </a:solidFill>
            </a:endParaRPr>
          </a:p>
          <a:p>
            <a:pPr algn="l">
              <a:buNone/>
              <a:defRPr sz="1575" b="1">
                <a:solidFill>
                  <a:srgbClr val="3F4140"/>
                </a:solidFill>
              </a:defRPr>
            </a:pPr>
            <a:r>
              <a:rPr sz="1575" b="1">
                <a:solidFill>
                  <a:srgbClr val="3F4140"/>
                </a:solidFill>
              </a:rPr>
              <a:t>最容易成为误差放大点</a:t>
            </a:r>
            <a:endParaRPr sz="1575" b="1">
              <a:solidFill>
                <a:srgbClr val="3F4140"/>
              </a:solidFill>
            </a:endParaRPr>
          </a:p>
        </p:txBody>
      </p:sp>
      <p:sp>
        <p:nvSpPr>
          <p:cNvPr id="26" name="圆角矩形 25"/>
          <p:cNvSpPr>
            <a:spLocks noGrp="1"/>
          </p:cNvSpPr>
          <p:nvPr/>
        </p:nvSpPr>
        <p:spPr>
          <a:xfrm>
            <a:off x="5905500" y="952500"/>
            <a:ext cx="5715000" cy="5200650"/>
          </a:xfrm>
          <a:prstGeom prst="roundRect">
            <a:avLst>
              <a:gd name="adj" fmla="val 2930"/>
            </a:avLst>
          </a:prstGeom>
          <a:solidFill>
            <a:srgbClr val="F2EFF0"/>
          </a:solidFill>
          <a:ln w="0">
            <a:solidFill>
              <a:srgbClr val="F2EFF0"/>
            </a:solidFill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6210300" y="1314450"/>
            <a:ext cx="4572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325" b="1">
                <a:solidFill>
                  <a:srgbClr val="3F4140"/>
                </a:solidFill>
              </a:defRPr>
            </a:pPr>
            <a:r>
              <a:rPr sz="2325" b="1">
                <a:solidFill>
                  <a:srgbClr val="3F4140"/>
                </a:solidFill>
              </a:rPr>
              <a:t>评价不能只看模型准确率</a:t>
            </a:r>
            <a:endParaRPr sz="2325" b="1">
              <a:solidFill>
                <a:srgbClr val="3F4140"/>
              </a:solidFill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6210300" y="2076450"/>
            <a:ext cx="4953000" cy="9525"/>
          </a:xfrm>
          <a:prstGeom prst="rect">
            <a:avLst/>
          </a:prstGeom>
          <a:solidFill>
            <a:srgbClr val="CFC5CA"/>
          </a:solidFill>
          <a:ln w="0">
            <a:solidFill>
              <a:srgbClr val="CFC5CA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6210300" y="224790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650" b="1">
                <a:solidFill>
                  <a:srgbClr val="756A73"/>
                </a:solidFill>
              </a:defRPr>
            </a:pPr>
            <a:r>
              <a:rPr lang="en-US" sz="1650" b="1">
                <a:solidFill>
                  <a:srgbClr val="756A73"/>
                </a:solidFill>
              </a:rPr>
              <a:t>ASR</a:t>
            </a:r>
            <a:r>
              <a:rPr sz="1650" b="1">
                <a:solidFill>
                  <a:srgbClr val="756A73"/>
                </a:solidFill>
              </a:rPr>
              <a:t>识别</a:t>
            </a:r>
            <a:r>
              <a:rPr lang="en-US" sz="1650" b="1">
                <a:solidFill>
                  <a:srgbClr val="756A73"/>
                </a:solidFill>
              </a:rPr>
              <a:t>\DER</a:t>
            </a:r>
            <a:r>
              <a:rPr sz="1650" b="1">
                <a:solidFill>
                  <a:srgbClr val="756A73"/>
                </a:solidFill>
              </a:rPr>
              <a:t>错误率</a:t>
            </a:r>
            <a:endParaRPr sz="1650" b="1">
              <a:solidFill>
                <a:srgbClr val="756A73"/>
              </a:solidFill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8191500" y="2247900"/>
            <a:ext cx="2905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6F7471"/>
                </a:solidFill>
              </a:defRPr>
            </a:pPr>
            <a:r>
              <a:rPr sz="1425" b="0">
                <a:solidFill>
                  <a:srgbClr val="6F7471"/>
                </a:solidFill>
              </a:rPr>
              <a:t>错字、漏字和说话人区分错误</a:t>
            </a:r>
            <a:endParaRPr sz="1425" b="0">
              <a:solidFill>
                <a:srgbClr val="6F7471"/>
              </a:solidFill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6210300" y="2914650"/>
            <a:ext cx="4953000" cy="9525"/>
          </a:xfrm>
          <a:prstGeom prst="rect">
            <a:avLst/>
          </a:prstGeom>
          <a:solidFill>
            <a:srgbClr val="CFC5CA"/>
          </a:solidFill>
          <a:ln w="0">
            <a:solidFill>
              <a:srgbClr val="CFC5CA"/>
            </a:solidFill>
            <a:prstDash val="solid"/>
          </a:ln>
        </p:spPr>
      </p:sp>
      <p:sp>
        <p:nvSpPr>
          <p:cNvPr id="32" name="矩形 31"/>
          <p:cNvSpPr>
            <a:spLocks noGrp="1"/>
          </p:cNvSpPr>
          <p:nvPr/>
        </p:nvSpPr>
        <p:spPr>
          <a:xfrm>
            <a:off x="6210300" y="308610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650" b="1">
                <a:solidFill>
                  <a:srgbClr val="756A73"/>
                </a:solidFill>
              </a:defRPr>
            </a:pPr>
            <a:r>
              <a:rPr lang="en-US" sz="1650" b="1">
                <a:solidFill>
                  <a:srgbClr val="756A73"/>
                </a:solidFill>
              </a:rPr>
              <a:t>LLM</a:t>
            </a:r>
            <a:r>
              <a:rPr sz="1650" b="1">
                <a:solidFill>
                  <a:srgbClr val="756A73"/>
                </a:solidFill>
              </a:rPr>
              <a:t>事实一致性</a:t>
            </a:r>
            <a:endParaRPr sz="1650" b="1">
              <a:solidFill>
                <a:srgbClr val="756A73"/>
              </a:solidFill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8191500" y="3086100"/>
            <a:ext cx="2905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6F7471"/>
                </a:solidFill>
              </a:defRPr>
            </a:pPr>
            <a:r>
              <a:rPr sz="1425" b="0">
                <a:solidFill>
                  <a:srgbClr val="6F7471"/>
                </a:solidFill>
              </a:rPr>
              <a:t>摘要是否忠实于原始录音</a:t>
            </a:r>
            <a:endParaRPr sz="1425" b="0">
              <a:solidFill>
                <a:srgbClr val="6F7471"/>
              </a:solidFill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6210300" y="3752850"/>
            <a:ext cx="4953000" cy="9525"/>
          </a:xfrm>
          <a:prstGeom prst="rect">
            <a:avLst/>
          </a:prstGeom>
          <a:solidFill>
            <a:srgbClr val="CFC5CA"/>
          </a:solidFill>
          <a:ln w="0">
            <a:solidFill>
              <a:srgbClr val="CFC5CA"/>
            </a:solidFill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6210300" y="392430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650" b="1">
                <a:solidFill>
                  <a:srgbClr val="756A73"/>
                </a:solidFill>
              </a:defRPr>
            </a:pPr>
            <a:r>
              <a:rPr lang="zh-CN" sz="1650" b="1">
                <a:solidFill>
                  <a:srgbClr val="756A73"/>
                </a:solidFill>
              </a:rPr>
              <a:t>产品</a:t>
            </a:r>
            <a:r>
              <a:rPr sz="1650" b="1">
                <a:solidFill>
                  <a:srgbClr val="756A73"/>
                </a:solidFill>
              </a:rPr>
              <a:t>价值实现时间</a:t>
            </a:r>
            <a:endParaRPr sz="1650" b="1">
              <a:solidFill>
                <a:srgbClr val="756A73"/>
              </a:solidFill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8191500" y="3924300"/>
            <a:ext cx="2905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6F7471"/>
                </a:solidFill>
              </a:defRPr>
            </a:pPr>
            <a:r>
              <a:rPr sz="1425" b="0">
                <a:solidFill>
                  <a:srgbClr val="6F7471"/>
                </a:solidFill>
              </a:rPr>
              <a:t>多久拿到第一份可用结果</a:t>
            </a:r>
            <a:endParaRPr sz="1425" b="0">
              <a:solidFill>
                <a:srgbClr val="6F7471"/>
              </a:solidFill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6210300" y="4591050"/>
            <a:ext cx="4953000" cy="9525"/>
          </a:xfrm>
          <a:prstGeom prst="rect">
            <a:avLst/>
          </a:prstGeom>
          <a:solidFill>
            <a:srgbClr val="CFC5CA"/>
          </a:solidFill>
          <a:ln w="0">
            <a:solidFill>
              <a:srgbClr val="CFC5CA"/>
            </a:solidFill>
            <a:prstDash val="solid"/>
          </a:ln>
        </p:spPr>
      </p:sp>
      <p:sp>
        <p:nvSpPr>
          <p:cNvPr id="38" name="矩形 37"/>
          <p:cNvSpPr>
            <a:spLocks noGrp="1"/>
          </p:cNvSpPr>
          <p:nvPr/>
        </p:nvSpPr>
        <p:spPr>
          <a:xfrm>
            <a:off x="6210300" y="476250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650" b="1">
                <a:solidFill>
                  <a:srgbClr val="756A73"/>
                </a:solidFill>
              </a:defRPr>
            </a:pPr>
            <a:r>
              <a:rPr sz="1650" b="1">
                <a:solidFill>
                  <a:srgbClr val="756A73"/>
                </a:solidFill>
              </a:rPr>
              <a:t>内容复用率</a:t>
            </a:r>
            <a:endParaRPr sz="1650" b="1">
              <a:solidFill>
                <a:srgbClr val="756A73"/>
              </a:solidFill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8191500" y="4762500"/>
            <a:ext cx="2905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6F7471"/>
                </a:solidFill>
              </a:defRPr>
            </a:pPr>
            <a:r>
              <a:rPr sz="1425" b="0">
                <a:solidFill>
                  <a:srgbClr val="6F7471"/>
                </a:solidFill>
              </a:rPr>
              <a:t>搜索、提问和分享是否发生</a:t>
            </a:r>
            <a:endParaRPr sz="1425" b="0">
              <a:solidFill>
                <a:srgbClr val="6F747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0D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7" name="圆角矩形 36"/>
          <p:cNvSpPr>
            <a:spLocks noGrp="1"/>
          </p:cNvSpPr>
          <p:nvPr/>
        </p:nvSpPr>
        <p:spPr>
          <a:xfrm>
            <a:off x="552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2" name="矩形 1"/>
          <p:cNvSpPr>
            <a:spLocks noGrp="1"/>
          </p:cNvSpPr>
          <p:nvPr/>
        </p:nvSpPr>
        <p:spPr>
          <a:xfrm>
            <a:off x="552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实测介绍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3" name="圆角矩形 2"/>
          <p:cNvSpPr>
            <a:spLocks noGrp="1"/>
          </p:cNvSpPr>
          <p:nvPr/>
        </p:nvSpPr>
        <p:spPr>
          <a:xfrm>
            <a:off x="1924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1924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用户任务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5" name="圆角矩形 4"/>
          <p:cNvSpPr>
            <a:spLocks noGrp="1"/>
          </p:cNvSpPr>
          <p:nvPr/>
        </p:nvSpPr>
        <p:spPr>
          <a:xfrm>
            <a:off x="3295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3295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完整工作流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7" name="圆角矩形 6"/>
          <p:cNvSpPr>
            <a:spLocks noGrp="1"/>
          </p:cNvSpPr>
          <p:nvPr/>
        </p:nvSpPr>
        <p:spPr>
          <a:xfrm>
            <a:off x="46672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46672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功能截图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60388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60388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AI技术链路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7410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7410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误差与指标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8782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7E725F"/>
          </a:solidFill>
          <a:ln w="9525">
            <a:solidFill>
              <a:srgbClr val="7E725F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782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1">
                <a:solidFill>
                  <a:srgbClr val="FAF9F6"/>
                </a:solidFill>
              </a:defRPr>
            </a:pPr>
            <a:r>
              <a:rPr sz="1200" b="1">
                <a:solidFill>
                  <a:srgbClr val="FAF9F6"/>
                </a:solidFill>
              </a:rPr>
              <a:t>差异与商业</a:t>
            </a:r>
            <a:endParaRPr sz="1200" b="1">
              <a:solidFill>
                <a:srgbClr val="FAF9F6"/>
              </a:solidFill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10153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10153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边界与结论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552450" y="876300"/>
            <a:ext cx="10001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550" b="1">
                <a:solidFill>
                  <a:srgbClr val="3F4140"/>
                </a:solidFill>
              </a:defRPr>
            </a:pPr>
            <a:r>
              <a:rPr sz="2550" b="1">
                <a:solidFill>
                  <a:srgbClr val="3F4140"/>
                </a:solidFill>
              </a:rPr>
              <a:t>它真正替代的是“手机录音 + 人工整理”的旧工作流</a:t>
            </a:r>
            <a:endParaRPr sz="2550" b="1">
              <a:solidFill>
                <a:srgbClr val="3F4140"/>
              </a:solidFill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552450" y="1885950"/>
            <a:ext cx="2590800" cy="2800350"/>
          </a:xfrm>
          <a:prstGeom prst="roundRect">
            <a:avLst>
              <a:gd name="adj" fmla="val 5882"/>
            </a:avLst>
          </a:prstGeom>
          <a:solidFill>
            <a:srgbClr val="F3F0E9"/>
          </a:solidFill>
          <a:ln w="0">
            <a:solidFill>
              <a:srgbClr val="F3F0E9"/>
            </a:solidFill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781050" y="2228850"/>
            <a:ext cx="2133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手机录音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781050" y="2876550"/>
            <a:ext cx="819150" cy="28575"/>
          </a:xfrm>
          <a:prstGeom prst="rect">
            <a:avLst/>
          </a:prstGeom>
          <a:solidFill>
            <a:srgbClr val="B4A48E"/>
          </a:solidFill>
          <a:ln w="0">
            <a:solidFill>
              <a:srgbClr val="B4A48E"/>
            </a:solidFill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781050" y="3257550"/>
            <a:ext cx="21336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0">
                <a:solidFill>
                  <a:srgbClr val="6F7471"/>
                </a:solidFill>
              </a:defRPr>
            </a:pPr>
            <a:r>
              <a:rPr sz="1500" b="0">
                <a:solidFill>
                  <a:srgbClr val="6F7471"/>
                </a:solidFill>
              </a:rPr>
              <a:t>零硬件成本</a:t>
            </a:r>
            <a:endParaRPr sz="1500" b="0">
              <a:solidFill>
                <a:srgbClr val="6F7471"/>
              </a:solidFill>
            </a:endParaRPr>
          </a:p>
          <a:p>
            <a:pPr algn="l">
              <a:buNone/>
              <a:defRPr sz="1500" b="0">
                <a:solidFill>
                  <a:srgbClr val="6F7471"/>
                </a:solidFill>
              </a:defRPr>
            </a:pPr>
            <a:r>
              <a:rPr sz="1500" b="0">
                <a:solidFill>
                  <a:srgbClr val="6F7471"/>
                </a:solidFill>
              </a:rPr>
              <a:t>但收音位置不稳定</a:t>
            </a:r>
            <a:endParaRPr sz="1500" b="0">
              <a:solidFill>
                <a:srgbClr val="6F7471"/>
              </a:solidFill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3371850" y="1885950"/>
            <a:ext cx="2590800" cy="2800350"/>
          </a:xfrm>
          <a:prstGeom prst="roundRect">
            <a:avLst>
              <a:gd name="adj" fmla="val 5882"/>
            </a:avLst>
          </a:prstGeom>
          <a:solidFill>
            <a:srgbClr val="DCE3DA"/>
          </a:solidFill>
          <a:ln w="0">
            <a:solidFill>
              <a:srgbClr val="DCE3DA"/>
            </a:solidFill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3600450" y="2228850"/>
            <a:ext cx="2133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传统录音笔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3600450" y="2876550"/>
            <a:ext cx="819150" cy="28575"/>
          </a:xfrm>
          <a:prstGeom prst="rect">
            <a:avLst/>
          </a:prstGeom>
          <a:solidFill>
            <a:srgbClr val="B4A48E"/>
          </a:solidFill>
          <a:ln w="0">
            <a:solidFill>
              <a:srgbClr val="B4A48E"/>
            </a:solidFill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3600450" y="3257550"/>
            <a:ext cx="21336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0">
                <a:solidFill>
                  <a:srgbClr val="6F7471"/>
                </a:solidFill>
              </a:defRPr>
            </a:pPr>
            <a:r>
              <a:rPr sz="1500" b="0">
                <a:solidFill>
                  <a:srgbClr val="6F7471"/>
                </a:solidFill>
              </a:rPr>
              <a:t>录音可靠</a:t>
            </a:r>
            <a:endParaRPr sz="1500" b="0">
              <a:solidFill>
                <a:srgbClr val="6F7471"/>
              </a:solidFill>
            </a:endParaRPr>
          </a:p>
          <a:p>
            <a:pPr algn="l">
              <a:buNone/>
              <a:defRPr sz="1500" b="0">
                <a:solidFill>
                  <a:srgbClr val="6F7471"/>
                </a:solidFill>
              </a:defRPr>
            </a:pPr>
            <a:r>
              <a:rPr sz="1500" b="0">
                <a:solidFill>
                  <a:srgbClr val="6F7471"/>
                </a:solidFill>
              </a:rPr>
              <a:t>但整理仍靠人工</a:t>
            </a:r>
            <a:endParaRPr sz="1500" b="0">
              <a:solidFill>
                <a:srgbClr val="6F7471"/>
              </a:solidFill>
            </a:endParaRPr>
          </a:p>
        </p:txBody>
      </p:sp>
      <p:sp>
        <p:nvSpPr>
          <p:cNvPr id="26" name="圆角矩形 25"/>
          <p:cNvSpPr>
            <a:spLocks noGrp="1"/>
          </p:cNvSpPr>
          <p:nvPr/>
        </p:nvSpPr>
        <p:spPr>
          <a:xfrm>
            <a:off x="6191250" y="1885950"/>
            <a:ext cx="2590800" cy="2800350"/>
          </a:xfrm>
          <a:prstGeom prst="roundRect">
            <a:avLst>
              <a:gd name="adj" fmla="val 5882"/>
            </a:avLst>
          </a:prstGeom>
          <a:solidFill>
            <a:srgbClr val="DCE4E7"/>
          </a:solidFill>
          <a:ln w="0">
            <a:solidFill>
              <a:srgbClr val="DCE4E7"/>
            </a:solidFill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6419850" y="2228850"/>
            <a:ext cx="2133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纯软件助手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6419850" y="2876550"/>
            <a:ext cx="819150" cy="28575"/>
          </a:xfrm>
          <a:prstGeom prst="rect">
            <a:avLst/>
          </a:prstGeom>
          <a:solidFill>
            <a:srgbClr val="B4A48E"/>
          </a:solidFill>
          <a:ln w="0">
            <a:solidFill>
              <a:srgbClr val="B4A48E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6419850" y="3257550"/>
            <a:ext cx="21336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0">
                <a:solidFill>
                  <a:srgbClr val="6F7471"/>
                </a:solidFill>
              </a:defRPr>
            </a:pPr>
            <a:r>
              <a:rPr sz="1500" b="0">
                <a:solidFill>
                  <a:srgbClr val="6F7471"/>
                </a:solidFill>
              </a:rPr>
              <a:t>智能整理能力强</a:t>
            </a:r>
            <a:endParaRPr sz="1500" b="0">
              <a:solidFill>
                <a:srgbClr val="6F7471"/>
              </a:solidFill>
            </a:endParaRPr>
          </a:p>
          <a:p>
            <a:pPr algn="l">
              <a:buNone/>
              <a:defRPr sz="1500" b="0">
                <a:solidFill>
                  <a:srgbClr val="6F7471"/>
                </a:solidFill>
              </a:defRPr>
            </a:pPr>
            <a:r>
              <a:rPr sz="1500" b="0">
                <a:solidFill>
                  <a:srgbClr val="6F7471"/>
                </a:solidFill>
              </a:rPr>
              <a:t>但依赖其他音频入口</a:t>
            </a:r>
            <a:endParaRPr sz="1500" b="0">
              <a:solidFill>
                <a:srgbClr val="6F7471"/>
              </a:solidFill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9010650" y="1885950"/>
            <a:ext cx="2590800" cy="2800350"/>
          </a:xfrm>
          <a:prstGeom prst="roundRect">
            <a:avLst>
              <a:gd name="adj" fmla="val 5882"/>
            </a:avLst>
          </a:prstGeom>
          <a:solidFill>
            <a:srgbClr val="E8DDD6"/>
          </a:solidFill>
          <a:ln w="0">
            <a:solidFill>
              <a:srgbClr val="E8DDD6"/>
            </a:solidFill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9239250" y="2228850"/>
            <a:ext cx="2133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安克录音豆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9239250" y="2876550"/>
            <a:ext cx="819150" cy="28575"/>
          </a:xfrm>
          <a:prstGeom prst="rect">
            <a:avLst/>
          </a:prstGeom>
          <a:solidFill>
            <a:srgbClr val="8F6E60"/>
          </a:solidFill>
          <a:ln w="0">
            <a:solidFill>
              <a:srgbClr val="8F6E60"/>
            </a:solidFill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9239250" y="3257550"/>
            <a:ext cx="21336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0">
                <a:solidFill>
                  <a:srgbClr val="6F7471"/>
                </a:solidFill>
              </a:defRPr>
            </a:pPr>
            <a:r>
              <a:rPr sz="1500" b="0">
                <a:solidFill>
                  <a:srgbClr val="6F7471"/>
                </a:solidFill>
              </a:rPr>
              <a:t>硬件采集 + 智能处理</a:t>
            </a:r>
            <a:endParaRPr sz="1500" b="0">
              <a:solidFill>
                <a:srgbClr val="6F7471"/>
              </a:solidFill>
            </a:endParaRPr>
          </a:p>
          <a:p>
            <a:pPr algn="l">
              <a:buNone/>
              <a:defRPr sz="1500" b="0">
                <a:solidFill>
                  <a:srgbClr val="6F7471"/>
                </a:solidFill>
              </a:defRPr>
            </a:pPr>
            <a:r>
              <a:rPr sz="1500" b="0">
                <a:solidFill>
                  <a:srgbClr val="6F7471"/>
                </a:solidFill>
              </a:rPr>
              <a:t>+ 飞书协作生态</a:t>
            </a:r>
            <a:endParaRPr sz="1500" b="0">
              <a:solidFill>
                <a:srgbClr val="6F7471"/>
              </a:solidFill>
            </a:endParaRPr>
          </a:p>
        </p:txBody>
      </p:sp>
      <p:sp>
        <p:nvSpPr>
          <p:cNvPr id="34" name="圆角矩形 33"/>
          <p:cNvSpPr>
            <a:spLocks noGrp="1"/>
          </p:cNvSpPr>
          <p:nvPr/>
        </p:nvSpPr>
        <p:spPr>
          <a:xfrm>
            <a:off x="552450" y="5181600"/>
            <a:ext cx="11049000" cy="819150"/>
          </a:xfrm>
          <a:prstGeom prst="roundRect">
            <a:avLst>
              <a:gd name="adj" fmla="val 16279"/>
            </a:avLst>
          </a:prstGeom>
          <a:solidFill>
            <a:srgbClr val="D7CABB"/>
          </a:solidFill>
          <a:ln w="0">
            <a:solidFill>
              <a:srgbClr val="D7CABB"/>
            </a:solidFill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800100" y="5438775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7E725F"/>
                </a:solidFill>
              </a:defRPr>
            </a:pPr>
            <a:r>
              <a:rPr sz="1500" b="1">
                <a:solidFill>
                  <a:srgbClr val="7E725F"/>
                </a:solidFill>
              </a:rPr>
              <a:t>商业模式</a:t>
            </a:r>
            <a:endParaRPr sz="1500" b="1">
              <a:solidFill>
                <a:srgbClr val="7E725F"/>
              </a:solidFill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2381250" y="539115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0">
                <a:solidFill>
                  <a:srgbClr val="3F4140"/>
                </a:solidFill>
              </a:defRPr>
            </a:pPr>
            <a:r>
              <a:rPr sz="1725" b="0">
                <a:solidFill>
                  <a:srgbClr val="3F4140"/>
                </a:solidFill>
              </a:rPr>
              <a:t>硬件负责建立入口，六个月会员降低首次体验门槛，并推动持续服务。</a:t>
            </a:r>
            <a:endParaRPr sz="1725" b="0">
              <a:solidFill>
                <a:srgbClr val="3F414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矩形 33"/>
          <p:cNvSpPr>
            <a:spLocks noGrp="1"/>
          </p:cNvSpPr>
          <p:nvPr/>
        </p:nvSpPr>
        <p:spPr>
          <a:xfrm>
            <a:off x="0" y="0"/>
            <a:ext cx="4953000" cy="6858000"/>
          </a:xfrm>
          <a:prstGeom prst="rect">
            <a:avLst/>
          </a:prstGeom>
          <a:solidFill>
            <a:srgbClr val="DCE3DA"/>
          </a:solidFill>
          <a:ln w="0">
            <a:solidFill>
              <a:srgbClr val="DCE3DA"/>
            </a:solidFill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>
            <a:off x="552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52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实测介绍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4" name="圆角矩形 3"/>
          <p:cNvSpPr>
            <a:spLocks noGrp="1"/>
          </p:cNvSpPr>
          <p:nvPr/>
        </p:nvSpPr>
        <p:spPr>
          <a:xfrm>
            <a:off x="1924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1924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用户任务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6" name="圆角矩形 5"/>
          <p:cNvSpPr>
            <a:spLocks noGrp="1"/>
          </p:cNvSpPr>
          <p:nvPr/>
        </p:nvSpPr>
        <p:spPr>
          <a:xfrm>
            <a:off x="3295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3295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完整工作流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46672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46672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功能截图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60388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60388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AI技术链路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7410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410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误差与指标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8782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8782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差异与商业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10153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5E7162"/>
          </a:solidFill>
          <a:ln w="9525">
            <a:solidFill>
              <a:srgbClr val="5E7162"/>
            </a:solidFill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10153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1">
                <a:solidFill>
                  <a:srgbClr val="FAF9F6"/>
                </a:solidFill>
              </a:defRPr>
            </a:pPr>
            <a:r>
              <a:rPr sz="1200" b="1">
                <a:solidFill>
                  <a:srgbClr val="FAF9F6"/>
                </a:solidFill>
              </a:rPr>
              <a:t>边界与结论</a:t>
            </a:r>
            <a:endParaRPr sz="1200" b="1">
              <a:solidFill>
                <a:srgbClr val="FAF9F6"/>
              </a:solidFill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552450" y="1104900"/>
            <a:ext cx="381000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3150" b="1">
                <a:solidFill>
                  <a:srgbClr val="3F4140"/>
                </a:solidFill>
              </a:defRPr>
            </a:pPr>
            <a:r>
              <a:rPr sz="3150" b="1">
                <a:solidFill>
                  <a:srgbClr val="3F4140"/>
                </a:solidFill>
              </a:rPr>
              <a:t>用户买到的</a:t>
            </a:r>
            <a:endParaRPr sz="3150" b="1">
              <a:solidFill>
                <a:srgbClr val="3F4140"/>
              </a:solidFill>
            </a:endParaRPr>
          </a:p>
          <a:p>
            <a:pPr algn="l">
              <a:buNone/>
              <a:defRPr sz="3150" b="1">
                <a:solidFill>
                  <a:srgbClr val="3F4140"/>
                </a:solidFill>
              </a:defRPr>
            </a:pPr>
            <a:r>
              <a:rPr sz="3150" b="1">
                <a:solidFill>
                  <a:srgbClr val="3F4140"/>
                </a:solidFill>
              </a:rPr>
              <a:t>不是一段录音，</a:t>
            </a:r>
            <a:endParaRPr sz="3150" b="1">
              <a:solidFill>
                <a:srgbClr val="3F4140"/>
              </a:solidFill>
            </a:endParaRPr>
          </a:p>
          <a:p>
            <a:pPr algn="l">
              <a:buNone/>
              <a:defRPr sz="3150" b="1">
                <a:solidFill>
                  <a:srgbClr val="3F4140"/>
                </a:solidFill>
              </a:defRPr>
            </a:pPr>
            <a:r>
              <a:rPr sz="3150" b="1">
                <a:solidFill>
                  <a:srgbClr val="3F4140"/>
                </a:solidFill>
              </a:rPr>
              <a:t>而是一条知识捷径</a:t>
            </a:r>
            <a:endParaRPr sz="3150" b="1">
              <a:solidFill>
                <a:srgbClr val="3F4140"/>
              </a:solidFill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552450" y="3524250"/>
            <a:ext cx="2000250" cy="28575"/>
          </a:xfrm>
          <a:prstGeom prst="rect">
            <a:avLst/>
          </a:prstGeom>
          <a:solidFill>
            <a:srgbClr val="5E7162"/>
          </a:solidFill>
          <a:ln w="0">
            <a:solidFill>
              <a:srgbClr val="5E7162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552450" y="3924300"/>
            <a:ext cx="361950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0">
                <a:solidFill>
                  <a:srgbClr val="5E7162"/>
                </a:solidFill>
              </a:defRPr>
            </a:pPr>
            <a:r>
              <a:rPr sz="1725" b="0">
                <a:solidFill>
                  <a:srgbClr val="5E7162"/>
                </a:solidFill>
              </a:rPr>
              <a:t>硬件保证输入质量，</a:t>
            </a:r>
            <a:endParaRPr sz="1725" b="0">
              <a:solidFill>
                <a:srgbClr val="5E7162"/>
              </a:solidFill>
            </a:endParaRPr>
          </a:p>
          <a:p>
            <a:pPr algn="l">
              <a:buNone/>
              <a:defRPr sz="1725" b="0">
                <a:solidFill>
                  <a:srgbClr val="5E7162"/>
                </a:solidFill>
              </a:defRPr>
            </a:pPr>
            <a:r>
              <a:rPr sz="1725" b="0">
                <a:solidFill>
                  <a:srgbClr val="5E7162"/>
                </a:solidFill>
              </a:rPr>
              <a:t>AI完成理解和整理，</a:t>
            </a:r>
            <a:endParaRPr sz="1725" b="0">
              <a:solidFill>
                <a:srgbClr val="5E7162"/>
              </a:solidFill>
            </a:endParaRPr>
          </a:p>
          <a:p>
            <a:pPr algn="l">
              <a:buNone/>
              <a:defRPr sz="1725" b="0">
                <a:solidFill>
                  <a:srgbClr val="5E7162"/>
                </a:solidFill>
              </a:defRPr>
            </a:pPr>
            <a:r>
              <a:rPr sz="1725" b="0">
                <a:solidFill>
                  <a:srgbClr val="5E7162"/>
                </a:solidFill>
              </a:rPr>
              <a:t>协作生态让信息继续流转。</a:t>
            </a:r>
            <a:endParaRPr sz="1725" b="0">
              <a:solidFill>
                <a:srgbClr val="5E7162"/>
              </a:solidFill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5562600" y="666750"/>
            <a:ext cx="533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550" b="1">
                <a:solidFill>
                  <a:srgbClr val="3F4140"/>
                </a:solidFill>
              </a:defRPr>
            </a:pPr>
            <a:r>
              <a:rPr sz="2550" b="1">
                <a:solidFill>
                  <a:srgbClr val="3F4140"/>
                </a:solidFill>
              </a:rPr>
              <a:t>好的AI产品，也要明确能力边界</a:t>
            </a:r>
            <a:endParaRPr sz="2550" b="1">
              <a:solidFill>
                <a:srgbClr val="3F4140"/>
              </a:solidFill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5562600" y="1562100"/>
            <a:ext cx="6057900" cy="1295400"/>
          </a:xfrm>
          <a:prstGeom prst="roundRect">
            <a:avLst>
              <a:gd name="adj" fmla="val 10294"/>
            </a:avLst>
          </a:prstGeom>
          <a:solidFill>
            <a:srgbClr val="E8DDD6"/>
          </a:solidFill>
          <a:ln w="0">
            <a:solidFill>
              <a:srgbClr val="E8DDD6"/>
            </a:solidFill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5810250" y="18478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00" b="1">
                <a:solidFill>
                  <a:srgbClr val="6F7471"/>
                </a:solidFill>
              </a:defRPr>
            </a:pPr>
            <a:r>
              <a:rPr sz="1800" b="1">
                <a:solidFill>
                  <a:srgbClr val="6F7471"/>
                </a:solidFill>
              </a:rPr>
              <a:t>1</a:t>
            </a:r>
            <a:endParaRPr sz="1800" b="1">
              <a:solidFill>
                <a:srgbClr val="6F7471"/>
              </a:solidFill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6572250" y="1790700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模型幻觉：</a:t>
            </a:r>
            <a:r>
              <a:rPr sz="1875" b="1">
                <a:solidFill>
                  <a:srgbClr val="3F4140"/>
                </a:solidFill>
              </a:rPr>
              <a:t>关键结论仍需人工核验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6572250" y="2266950"/>
            <a:ext cx="447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方言、噪声、重叠发言会影响结果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26" name="圆角矩形 25"/>
          <p:cNvSpPr>
            <a:spLocks noGrp="1"/>
          </p:cNvSpPr>
          <p:nvPr/>
        </p:nvSpPr>
        <p:spPr>
          <a:xfrm>
            <a:off x="5562600" y="3105150"/>
            <a:ext cx="6057900" cy="1295400"/>
          </a:xfrm>
          <a:prstGeom prst="roundRect">
            <a:avLst>
              <a:gd name="adj" fmla="val 10294"/>
            </a:avLst>
          </a:prstGeom>
          <a:solidFill>
            <a:srgbClr val="DCE4E7"/>
          </a:solidFill>
          <a:ln w="0">
            <a:solidFill>
              <a:srgbClr val="DCE4E7"/>
            </a:solidFill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5810250" y="33909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00" b="1">
                <a:solidFill>
                  <a:srgbClr val="6F7471"/>
                </a:solidFill>
              </a:defRPr>
            </a:pPr>
            <a:r>
              <a:rPr sz="1800" b="1">
                <a:solidFill>
                  <a:srgbClr val="6F7471"/>
                </a:solidFill>
              </a:rPr>
              <a:t>2</a:t>
            </a:r>
            <a:endParaRPr sz="1800" b="1">
              <a:solidFill>
                <a:srgbClr val="6F7471"/>
              </a:solidFill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6572250" y="3333750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数据安全：</a:t>
            </a:r>
            <a:r>
              <a:rPr sz="1875" b="1">
                <a:solidFill>
                  <a:srgbClr val="3F4140"/>
                </a:solidFill>
              </a:rPr>
              <a:t>隐私与知情同意不可忽略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6572250" y="3810000"/>
            <a:ext cx="447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录音和云端同步需要明确授权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5562600" y="4648200"/>
            <a:ext cx="6057900" cy="1295400"/>
          </a:xfrm>
          <a:prstGeom prst="roundRect">
            <a:avLst>
              <a:gd name="adj" fmla="val 10294"/>
            </a:avLst>
          </a:prstGeom>
          <a:solidFill>
            <a:srgbClr val="E4DEE3"/>
          </a:solidFill>
          <a:ln w="0">
            <a:solidFill>
              <a:srgbClr val="E4DEE3"/>
            </a:solidFill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5810250" y="49339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00" b="1">
                <a:solidFill>
                  <a:srgbClr val="6F7471"/>
                </a:solidFill>
              </a:defRPr>
            </a:pPr>
            <a:r>
              <a:rPr sz="1800" b="1">
                <a:solidFill>
                  <a:srgbClr val="6F7471"/>
                </a:solidFill>
              </a:rPr>
              <a:t>3</a:t>
            </a:r>
            <a:endParaRPr sz="1800" b="1">
              <a:solidFill>
                <a:srgbClr val="6F7471"/>
              </a:solidFill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6572250" y="4876800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定义可信边界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6572250" y="5353050"/>
            <a:ext cx="447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告诉用户哪些能直接用，哪些必须确认</a:t>
            </a:r>
            <a:endParaRPr sz="1350" b="0">
              <a:solidFill>
                <a:srgbClr val="6F747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D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2" name="圆角矩形 41"/>
          <p:cNvSpPr>
            <a:spLocks noGrp="1"/>
          </p:cNvSpPr>
          <p:nvPr/>
        </p:nvSpPr>
        <p:spPr>
          <a:xfrm>
            <a:off x="552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2" name="矩形 1"/>
          <p:cNvSpPr>
            <a:spLocks noGrp="1"/>
          </p:cNvSpPr>
          <p:nvPr/>
        </p:nvSpPr>
        <p:spPr>
          <a:xfrm>
            <a:off x="552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实测介绍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3" name="圆角矩形 2"/>
          <p:cNvSpPr>
            <a:spLocks noGrp="1"/>
          </p:cNvSpPr>
          <p:nvPr/>
        </p:nvSpPr>
        <p:spPr>
          <a:xfrm>
            <a:off x="1924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1924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用户任务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5" name="圆角矩形 4"/>
          <p:cNvSpPr>
            <a:spLocks noGrp="1"/>
          </p:cNvSpPr>
          <p:nvPr/>
        </p:nvSpPr>
        <p:spPr>
          <a:xfrm>
            <a:off x="3295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3295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完整工作流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7" name="圆角矩形 6"/>
          <p:cNvSpPr>
            <a:spLocks noGrp="1"/>
          </p:cNvSpPr>
          <p:nvPr/>
        </p:nvSpPr>
        <p:spPr>
          <a:xfrm>
            <a:off x="46672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46672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功能截图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60388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AEBBAE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60388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FAF9F6"/>
                </a:solidFill>
              </a:defRPr>
            </a:pPr>
            <a:r>
              <a:rPr sz="1200" b="0">
                <a:solidFill>
                  <a:srgbClr val="FAF9F6"/>
                </a:solidFill>
              </a:rPr>
              <a:t>AI技术链路</a:t>
            </a:r>
            <a:endParaRPr sz="1200" b="0">
              <a:solidFill>
                <a:srgbClr val="FAF9F6"/>
              </a:solidFill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74104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74104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误差与指标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87820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F8F7F3"/>
          </a:solidFill>
          <a:ln w="9525">
            <a:solidFill>
              <a:srgbClr val="D4D2CB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7820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0">
                <a:solidFill>
                  <a:srgbClr val="6F7471"/>
                </a:solidFill>
              </a:defRPr>
            </a:pPr>
            <a:r>
              <a:rPr sz="1200" b="0">
                <a:solidFill>
                  <a:srgbClr val="6F7471"/>
                </a:solidFill>
              </a:rPr>
              <a:t>差异与商业</a:t>
            </a:r>
            <a:endParaRPr sz="1200" b="0">
              <a:solidFill>
                <a:srgbClr val="6F7471"/>
              </a:solidFill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10153650" y="133350"/>
            <a:ext cx="1323975" cy="381000"/>
          </a:xfrm>
          <a:prstGeom prst="roundRect">
            <a:avLst>
              <a:gd name="adj" fmla="val 20000"/>
            </a:avLst>
          </a:prstGeom>
          <a:solidFill>
            <a:srgbClr val="8F6E60"/>
          </a:solidFill>
          <a:ln w="9525">
            <a:solidFill>
              <a:srgbClr val="8F6E60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10153650" y="209550"/>
            <a:ext cx="13239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00" b="1">
                <a:solidFill>
                  <a:srgbClr val="FAF9F6"/>
                </a:solidFill>
              </a:defRPr>
            </a:pPr>
            <a:r>
              <a:rPr sz="1200" b="1">
                <a:solidFill>
                  <a:srgbClr val="FAF9F6"/>
                </a:solidFill>
              </a:rPr>
              <a:t>术语速查</a:t>
            </a:r>
            <a:endParaRPr sz="1200" b="1">
              <a:solidFill>
                <a:srgbClr val="FAF9F6"/>
              </a:solidFill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552450" y="876300"/>
            <a:ext cx="8572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850" b="1">
                <a:solidFill>
                  <a:srgbClr val="3F4140"/>
                </a:solidFill>
              </a:defRPr>
            </a:pPr>
            <a:r>
              <a:rPr sz="2850" b="1">
                <a:solidFill>
                  <a:srgbClr val="3F4140"/>
                </a:solidFill>
              </a:rPr>
              <a:t>六个行业黑话，用一句人话记住</a:t>
            </a:r>
            <a:endParaRPr sz="2850" b="1">
              <a:solidFill>
                <a:srgbClr val="3F4140"/>
              </a:solidFill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552450" y="180975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DCE3DA"/>
          </a:solidFill>
          <a:ln w="0">
            <a:solidFill>
              <a:srgbClr val="DCE3DA"/>
            </a:solidFill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762000" y="198120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01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762000" y="240030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JTBD｜用户任务理论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762000" y="291465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关注用户在场景中真正要完成什么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4343400" y="180975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DCE4E7"/>
          </a:solidFill>
          <a:ln w="0">
            <a:solidFill>
              <a:srgbClr val="DCE4E7"/>
            </a:solidFill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4552950" y="198120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02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4552950" y="240030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End-to-End｜端到端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4552950" y="291465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从声音输入到信息复用的完整过程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26" name="圆角矩形 25"/>
          <p:cNvSpPr>
            <a:spLocks noGrp="1"/>
          </p:cNvSpPr>
          <p:nvPr/>
        </p:nvSpPr>
        <p:spPr>
          <a:xfrm>
            <a:off x="8134350" y="180975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E4DEE3"/>
          </a:solidFill>
          <a:ln w="0">
            <a:solidFill>
              <a:srgbClr val="E4DEE3"/>
            </a:solidFill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8343900" y="198120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03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8343900" y="240030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t>AI Pipeline｜处理链路</a:t>
            </a: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8343900" y="291465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多个技术模块按顺序协同处理数据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552450" y="381000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E7E0D5"/>
          </a:solidFill>
          <a:ln w="0">
            <a:solidFill>
              <a:srgbClr val="E7E0D5"/>
            </a:solidFill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762000" y="398145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04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762000" y="44005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ASR｜自动语音识别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767715" y="5013325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把声音转换成可阅读的文字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34" name="圆角矩形 33"/>
          <p:cNvSpPr>
            <a:spLocks noGrp="1"/>
          </p:cNvSpPr>
          <p:nvPr/>
        </p:nvSpPr>
        <p:spPr>
          <a:xfrm>
            <a:off x="4343400" y="381000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DCE3DA"/>
          </a:solidFill>
          <a:ln w="0">
            <a:solidFill>
              <a:srgbClr val="DCE3DA"/>
            </a:solidFill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4552950" y="398145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05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4552950" y="44005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rPr sz="1875" b="1">
                <a:solidFill>
                  <a:srgbClr val="3F4140"/>
                </a:solidFill>
              </a:rPr>
              <a:t>Diarization｜说话人分离</a:t>
            </a:r>
            <a:endParaRPr sz="1875" b="1">
              <a:solidFill>
                <a:srgbClr val="3F4140"/>
              </a:solidFill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4552950" y="491490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区分谁在什么时候说话</a:t>
            </a:r>
            <a:endParaRPr sz="1350" b="0">
              <a:solidFill>
                <a:srgbClr val="6F7471"/>
              </a:solidFill>
            </a:endParaRPr>
          </a:p>
        </p:txBody>
      </p:sp>
      <p:sp>
        <p:nvSpPr>
          <p:cNvPr id="38" name="圆角矩形 37"/>
          <p:cNvSpPr>
            <a:spLocks noGrp="1"/>
          </p:cNvSpPr>
          <p:nvPr/>
        </p:nvSpPr>
        <p:spPr>
          <a:xfrm>
            <a:off x="8134350" y="3810000"/>
            <a:ext cx="3543300" cy="1714500"/>
          </a:xfrm>
          <a:prstGeom prst="roundRect">
            <a:avLst>
              <a:gd name="adj" fmla="val 8889"/>
            </a:avLst>
          </a:prstGeom>
          <a:solidFill>
            <a:srgbClr val="DCE4E7"/>
          </a:solidFill>
          <a:ln w="0">
            <a:solidFill>
              <a:srgbClr val="DCE4E7"/>
            </a:solidFill>
            <a:prstDash val="solid"/>
          </a:ln>
        </p:spPr>
      </p:sp>
      <p:sp>
        <p:nvSpPr>
          <p:cNvPr id="39" name="矩形 38"/>
          <p:cNvSpPr>
            <a:spLocks noGrp="1"/>
          </p:cNvSpPr>
          <p:nvPr/>
        </p:nvSpPr>
        <p:spPr>
          <a:xfrm>
            <a:off x="8343900" y="3981450"/>
            <a:ext cx="57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6F7471"/>
                </a:solidFill>
              </a:defRPr>
            </a:pPr>
            <a:r>
              <a:rPr sz="1275" b="1">
                <a:solidFill>
                  <a:srgbClr val="6F7471"/>
                </a:solidFill>
              </a:rPr>
              <a:t>06</a:t>
            </a:r>
            <a:endParaRPr sz="1275" b="1">
              <a:solidFill>
                <a:srgbClr val="6F7471"/>
              </a:solidFill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8343900" y="44005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75" b="1">
                <a:solidFill>
                  <a:srgbClr val="3F4140"/>
                </a:solidFill>
              </a:defRPr>
            </a:pPr>
            <a:r>
              <a:t>RAG｜检索增强生成</a:t>
            </a: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8343900" y="491490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6F7471"/>
                </a:solidFill>
              </a:defRPr>
            </a:pPr>
            <a:r>
              <a:rPr sz="1350" b="0">
                <a:solidFill>
                  <a:srgbClr val="6F7471"/>
                </a:solidFill>
              </a:rPr>
              <a:t>先检索原文证据，再组织答案</a:t>
            </a:r>
            <a:endParaRPr sz="1350" b="0">
              <a:solidFill>
                <a:srgbClr val="6F747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1608</Words>
  <Application>WPS 演示</Application>
  <PresentationFormat>Converted Presentation</PresentationFormat>
  <Paragraphs>402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Calibri</vt:lpstr>
      <vt:lpstr>Helvetica Neue</vt:lpstr>
      <vt:lpstr>宋体</vt:lpstr>
      <vt:lpstr>汉仪书宋二KW</vt:lpstr>
      <vt:lpstr>微软雅黑</vt:lpstr>
      <vt:lpstr>方正雅意黑 GB18030L2</vt:lpstr>
      <vt:lpstr>Arial Unicode MS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嘟嘟嘟略略略</cp:lastModifiedBy>
  <cp:revision>7</cp:revision>
  <dcterms:created xsi:type="dcterms:W3CDTF">2026-08-06T06:35:09Z</dcterms:created>
  <dcterms:modified xsi:type="dcterms:W3CDTF">2026-08-06T06:35:09Z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C3DABC462130935F0721746A1BA4FD0C_43</vt:lpwstr>
  </property>
  <property fmtid="{D5CDD505-2E9C-101B-9397-08002B2CF9AE}" pid="3" name="KSOProductBuildVer">
    <vt:lpwstr>2052-12.1.26046.26046</vt:lpwstr>
  </property>
</Properties>
</file>